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7"/>
  </p:notesMasterIdLst>
  <p:sldIdLst>
    <p:sldId id="256" r:id="rId2"/>
    <p:sldId id="265" r:id="rId3"/>
    <p:sldId id="266" r:id="rId4"/>
    <p:sldId id="267" r:id="rId5"/>
    <p:sldId id="276" r:id="rId6"/>
    <p:sldId id="278" r:id="rId7"/>
    <p:sldId id="268" r:id="rId8"/>
    <p:sldId id="291" r:id="rId9"/>
    <p:sldId id="269" r:id="rId10"/>
    <p:sldId id="279" r:id="rId11"/>
    <p:sldId id="280" r:id="rId12"/>
    <p:sldId id="271" r:id="rId13"/>
    <p:sldId id="283" r:id="rId14"/>
    <p:sldId id="282" r:id="rId15"/>
    <p:sldId id="284" r:id="rId16"/>
    <p:sldId id="281" r:id="rId17"/>
    <p:sldId id="286" r:id="rId18"/>
    <p:sldId id="292" r:id="rId19"/>
    <p:sldId id="272" r:id="rId20"/>
    <p:sldId id="290" r:id="rId21"/>
    <p:sldId id="287" r:id="rId22"/>
    <p:sldId id="288" r:id="rId23"/>
    <p:sldId id="289" r:id="rId24"/>
    <p:sldId id="273" r:id="rId25"/>
    <p:sldId id="274" r:id="rId26"/>
    <p:sldId id="275" r:id="rId27"/>
    <p:sldId id="293" r:id="rId28"/>
    <p:sldId id="294" r:id="rId29"/>
    <p:sldId id="295" r:id="rId30"/>
    <p:sldId id="296" r:id="rId31"/>
    <p:sldId id="310" r:id="rId32"/>
    <p:sldId id="297" r:id="rId33"/>
    <p:sldId id="298" r:id="rId34"/>
    <p:sldId id="311" r:id="rId35"/>
    <p:sldId id="309" r:id="rId36"/>
    <p:sldId id="306" r:id="rId37"/>
    <p:sldId id="308" r:id="rId38"/>
    <p:sldId id="307" r:id="rId39"/>
    <p:sldId id="300" r:id="rId40"/>
    <p:sldId id="285" r:id="rId41"/>
    <p:sldId id="312" r:id="rId42"/>
    <p:sldId id="301" r:id="rId43"/>
    <p:sldId id="303" r:id="rId44"/>
    <p:sldId id="302" r:id="rId45"/>
    <p:sldId id="304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59F2E-701A-4175-A64C-D0A9AC6FD62F}" v="178" dt="2025-03-13T14:52:19.3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89"/>
    <p:restoredTop sz="95028" autoAdjust="0"/>
  </p:normalViewPr>
  <p:slideViewPr>
    <p:cSldViewPr snapToGrid="0">
      <p:cViewPr varScale="1">
        <p:scale>
          <a:sx n="126" d="100"/>
          <a:sy n="126" d="100"/>
        </p:scale>
        <p:origin x="208" y="5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4F59F2E-701A-4175-A64C-D0A9AC6FD62F}"/>
    <pc:docChg chg="undo redo custSel addSld delSld modSld sldOrd">
      <pc:chgData name="Wick, Felix" userId="85efb633-acf6-425d-a271-4f136bfa2fb0" providerId="ADAL" clId="{64F59F2E-701A-4175-A64C-D0A9AC6FD62F}" dt="2025-03-18T21:58:08.602" v="7865" actId="20577"/>
      <pc:docMkLst>
        <pc:docMk/>
      </pc:docMkLst>
      <pc:sldChg chg="modSp mod">
        <pc:chgData name="Wick, Felix" userId="85efb633-acf6-425d-a271-4f136bfa2fb0" providerId="ADAL" clId="{64F59F2E-701A-4175-A64C-D0A9AC6FD62F}" dt="2025-01-11T15:55:30.554" v="12" actId="20577"/>
        <pc:sldMkLst>
          <pc:docMk/>
          <pc:sldMk cId="2303947443" sldId="256"/>
        </pc:sldMkLst>
        <pc:spChg chg="mod">
          <ac:chgData name="Wick, Felix" userId="85efb633-acf6-425d-a271-4f136bfa2fb0" providerId="ADAL" clId="{64F59F2E-701A-4175-A64C-D0A9AC6FD62F}" dt="2025-01-11T15:55:30.554" v="12" actId="20577"/>
          <ac:spMkLst>
            <pc:docMk/>
            <pc:sldMk cId="2303947443" sldId="256"/>
            <ac:spMk id="2" creationId="{F698641C-BAC0-4155-84D5-F4B73D88F27B}"/>
          </ac:spMkLst>
        </pc:spChg>
      </pc:sldChg>
      <pc:sldChg chg="delSp modSp del mod">
        <pc:chgData name="Wick, Felix" userId="85efb633-acf6-425d-a271-4f136bfa2fb0" providerId="ADAL" clId="{64F59F2E-701A-4175-A64C-D0A9AC6FD62F}" dt="2025-01-11T15:59:29.377" v="288" actId="47"/>
        <pc:sldMkLst>
          <pc:docMk/>
          <pc:sldMk cId="532403847" sldId="258"/>
        </pc:sldMkLst>
      </pc:sldChg>
      <pc:sldChg chg="modSp mod">
        <pc:chgData name="Wick, Felix" userId="85efb633-acf6-425d-a271-4f136bfa2fb0" providerId="ADAL" clId="{64F59F2E-701A-4175-A64C-D0A9AC6FD62F}" dt="2025-02-25T14:39:28.114" v="4429" actId="20577"/>
        <pc:sldMkLst>
          <pc:docMk/>
          <pc:sldMk cId="3227613796" sldId="259"/>
        </pc:sldMkLst>
        <pc:spChg chg="mod">
          <ac:chgData name="Wick, Felix" userId="85efb633-acf6-425d-a271-4f136bfa2fb0" providerId="ADAL" clId="{64F59F2E-701A-4175-A64C-D0A9AC6FD62F}" dt="2025-02-25T14:39:28.114" v="4429" actId="20577"/>
          <ac:spMkLst>
            <pc:docMk/>
            <pc:sldMk cId="3227613796" sldId="259"/>
            <ac:spMk id="2" creationId="{D19A2E5C-5FD4-F085-4DAA-7404FBAAA90F}"/>
          </ac:spMkLst>
        </pc:spChg>
      </pc:sldChg>
      <pc:sldChg chg="modSp del mod">
        <pc:chgData name="Wick, Felix" userId="85efb633-acf6-425d-a271-4f136bfa2fb0" providerId="ADAL" clId="{64F59F2E-701A-4175-A64C-D0A9AC6FD62F}" dt="2025-02-27T21:48:52.912" v="4719" actId="47"/>
        <pc:sldMkLst>
          <pc:docMk/>
          <pc:sldMk cId="2989276016" sldId="260"/>
        </pc:sldMkLst>
      </pc:sldChg>
      <pc:sldChg chg="modSp del mod">
        <pc:chgData name="Wick, Felix" userId="85efb633-acf6-425d-a271-4f136bfa2fb0" providerId="ADAL" clId="{64F59F2E-701A-4175-A64C-D0A9AC6FD62F}" dt="2025-02-27T21:49:44.119" v="4720" actId="47"/>
        <pc:sldMkLst>
          <pc:docMk/>
          <pc:sldMk cId="3084296972" sldId="261"/>
        </pc:sldMkLst>
      </pc:sldChg>
      <pc:sldChg chg="addSp delSp modSp del mod">
        <pc:chgData name="Wick, Felix" userId="85efb633-acf6-425d-a271-4f136bfa2fb0" providerId="ADAL" clId="{64F59F2E-701A-4175-A64C-D0A9AC6FD62F}" dt="2025-02-27T22:12:12.283" v="4774" actId="47"/>
        <pc:sldMkLst>
          <pc:docMk/>
          <pc:sldMk cId="3879865430" sldId="263"/>
        </pc:sldMkLst>
      </pc:sldChg>
      <pc:sldChg chg="del">
        <pc:chgData name="Wick, Felix" userId="85efb633-acf6-425d-a271-4f136bfa2fb0" providerId="ADAL" clId="{64F59F2E-701A-4175-A64C-D0A9AC6FD62F}" dt="2025-01-13T13:58:11.553" v="705" actId="47"/>
        <pc:sldMkLst>
          <pc:docMk/>
          <pc:sldMk cId="1504602858" sldId="264"/>
        </pc:sldMkLst>
      </pc:sldChg>
      <pc:sldChg chg="addSp delSp modSp new mod ord modClrScheme chgLayout">
        <pc:chgData name="Wick, Felix" userId="85efb633-acf6-425d-a271-4f136bfa2fb0" providerId="ADAL" clId="{64F59F2E-701A-4175-A64C-D0A9AC6FD62F}" dt="2025-03-18T21:58:08.602" v="7865" actId="20577"/>
        <pc:sldMkLst>
          <pc:docMk/>
          <pc:sldMk cId="310336692" sldId="265"/>
        </pc:sldMkLst>
        <pc:spChg chg="add mod ord">
          <ac:chgData name="Wick, Felix" userId="85efb633-acf6-425d-a271-4f136bfa2fb0" providerId="ADAL" clId="{64F59F2E-701A-4175-A64C-D0A9AC6FD62F}" dt="2025-03-13T14:46:43.032" v="7444" actId="20577"/>
          <ac:spMkLst>
            <pc:docMk/>
            <pc:sldMk cId="310336692" sldId="265"/>
            <ac:spMk id="2" creationId="{9E6F3DDA-AA1C-74F2-B6BC-5D82FAA8ECEA}"/>
          </ac:spMkLst>
        </pc:spChg>
        <pc:spChg chg="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3" creationId="{A0664D44-83AC-6A7A-17E0-C1AE2ED18FF5}"/>
          </ac:spMkLst>
        </pc:spChg>
        <pc:spChg chg="add 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4" creationId="{080AD447-446B-E09E-6F4A-522C1DBB462E}"/>
          </ac:spMkLst>
        </pc:spChg>
        <pc:spChg chg="add mod ord">
          <ac:chgData name="Wick, Felix" userId="85efb633-acf6-425d-a271-4f136bfa2fb0" providerId="ADAL" clId="{64F59F2E-701A-4175-A64C-D0A9AC6FD62F}" dt="2025-03-18T21:58:08.602" v="7865" actId="20577"/>
          <ac:spMkLst>
            <pc:docMk/>
            <pc:sldMk cId="310336692" sldId="265"/>
            <ac:spMk id="5" creationId="{36CB8FEE-6184-4A56-893A-894FD7378451}"/>
          </ac:spMkLst>
        </pc:spChg>
      </pc:sldChg>
      <pc:sldChg chg="addSp modSp mod modClrScheme chgLayout">
        <pc:chgData name="Wick, Felix" userId="85efb633-acf6-425d-a271-4f136bfa2fb0" providerId="ADAL" clId="{64F59F2E-701A-4175-A64C-D0A9AC6FD62F}" dt="2025-03-02T20:22:55.225" v="7118" actId="113"/>
        <pc:sldMkLst>
          <pc:docMk/>
          <pc:sldMk cId="3544795835" sldId="270"/>
        </pc:sldMkLst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2" creationId="{5CFF9571-C6ED-CFC8-29FD-1B24BD4B2A10}"/>
          </ac:spMkLst>
        </pc:spChg>
        <pc:spChg chg="mod ord">
          <ac:chgData name="Wick, Felix" userId="85efb633-acf6-425d-a271-4f136bfa2fb0" providerId="ADAL" clId="{64F59F2E-701A-4175-A64C-D0A9AC6FD62F}" dt="2025-03-02T20:22:52.794" v="7117" actId="113"/>
          <ac:spMkLst>
            <pc:docMk/>
            <pc:sldMk cId="3544795835" sldId="270"/>
            <ac:spMk id="3" creationId="{33BBB58C-563A-AD3B-2A93-23C918781FCA}"/>
          </ac:spMkLst>
        </pc:spChg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4" creationId="{575B97E4-48D3-5CA3-B6B2-3BC5DD71690F}"/>
          </ac:spMkLst>
        </pc:spChg>
        <pc:spChg chg="add mod">
          <ac:chgData name="Wick, Felix" userId="85efb633-acf6-425d-a271-4f136bfa2fb0" providerId="ADAL" clId="{64F59F2E-701A-4175-A64C-D0A9AC6FD62F}" dt="2025-03-02T20:20:47.149" v="7107" actId="1076"/>
          <ac:spMkLst>
            <pc:docMk/>
            <pc:sldMk cId="3544795835" sldId="270"/>
            <ac:spMk id="7" creationId="{DF8A9556-CB38-5619-CC52-7BD00B11B476}"/>
          </ac:spMkLst>
        </pc:spChg>
        <pc:spChg chg="add mod">
          <ac:chgData name="Wick, Felix" userId="85efb633-acf6-425d-a271-4f136bfa2fb0" providerId="ADAL" clId="{64F59F2E-701A-4175-A64C-D0A9AC6FD62F}" dt="2025-03-02T20:21:04.393" v="7109" actId="1076"/>
          <ac:spMkLst>
            <pc:docMk/>
            <pc:sldMk cId="3544795835" sldId="270"/>
            <ac:spMk id="8" creationId="{06772F38-26BF-8A94-8631-751A406D153E}"/>
          </ac:spMkLst>
        </pc:spChg>
        <pc:spChg chg="add mod ord">
          <ac:chgData name="Wick, Felix" userId="85efb633-acf6-425d-a271-4f136bfa2fb0" providerId="ADAL" clId="{64F59F2E-701A-4175-A64C-D0A9AC6FD62F}" dt="2025-03-02T20:22:55.225" v="7118" actId="113"/>
          <ac:spMkLst>
            <pc:docMk/>
            <pc:sldMk cId="3544795835" sldId="270"/>
            <ac:spMk id="10" creationId="{CD7DF3A1-48C2-8A99-A46A-DED1F4ED5BA1}"/>
          </ac:spMkLst>
        </pc:spChg>
        <pc:picChg chg="mod">
          <ac:chgData name="Wick, Felix" userId="85efb633-acf6-425d-a271-4f136bfa2fb0" providerId="ADAL" clId="{64F59F2E-701A-4175-A64C-D0A9AC6FD62F}" dt="2025-03-02T20:20:47.149" v="7107" actId="1076"/>
          <ac:picMkLst>
            <pc:docMk/>
            <pc:sldMk cId="3544795835" sldId="270"/>
            <ac:picMk id="5" creationId="{FD58764D-2B67-728C-787A-C6B642EBCFD8}"/>
          </ac:picMkLst>
        </pc:picChg>
        <pc:picChg chg="mod">
          <ac:chgData name="Wick, Felix" userId="85efb633-acf6-425d-a271-4f136bfa2fb0" providerId="ADAL" clId="{64F59F2E-701A-4175-A64C-D0A9AC6FD62F}" dt="2025-03-02T20:22:40.037" v="7114" actId="1076"/>
          <ac:picMkLst>
            <pc:docMk/>
            <pc:sldMk cId="3544795835" sldId="270"/>
            <ac:picMk id="6" creationId="{9C0D363E-EF7C-EEF1-BD05-D7980098DD5A}"/>
          </ac:picMkLst>
        </pc:picChg>
        <pc:picChg chg="add mod">
          <ac:chgData name="Wick, Felix" userId="85efb633-acf6-425d-a271-4f136bfa2fb0" providerId="ADAL" clId="{64F59F2E-701A-4175-A64C-D0A9AC6FD62F}" dt="2025-03-02T20:21:04.393" v="7109" actId="1076"/>
          <ac:picMkLst>
            <pc:docMk/>
            <pc:sldMk cId="3544795835" sldId="270"/>
            <ac:picMk id="1028" creationId="{D6FB989F-F436-74B9-405A-7294609108C0}"/>
          </ac:picMkLst>
        </pc:picChg>
        <pc:picChg chg="add mod">
          <ac:chgData name="Wick, Felix" userId="85efb633-acf6-425d-a271-4f136bfa2fb0" providerId="ADAL" clId="{64F59F2E-701A-4175-A64C-D0A9AC6FD62F}" dt="2025-03-02T20:22:47.567" v="7116" actId="1076"/>
          <ac:picMkLst>
            <pc:docMk/>
            <pc:sldMk cId="3544795835" sldId="270"/>
            <ac:picMk id="1030" creationId="{78D57E94-E485-4288-6FCE-568DF7CFD6AF}"/>
          </ac:picMkLst>
        </pc:picChg>
      </pc:sldChg>
      <pc:sldChg chg="modSp mod">
        <pc:chgData name="Wick, Felix" userId="85efb633-acf6-425d-a271-4f136bfa2fb0" providerId="ADAL" clId="{64F59F2E-701A-4175-A64C-D0A9AC6FD62F}" dt="2025-01-28T11:27:42.599" v="1289" actId="20577"/>
        <pc:sldMkLst>
          <pc:docMk/>
          <pc:sldMk cId="793683279" sldId="272"/>
        </pc:sldMkLst>
        <pc:spChg chg="mod">
          <ac:chgData name="Wick, Felix" userId="85efb633-acf6-425d-a271-4f136bfa2fb0" providerId="ADAL" clId="{64F59F2E-701A-4175-A64C-D0A9AC6FD62F}" dt="2025-01-28T11:27:42.599" v="1289" actId="20577"/>
          <ac:spMkLst>
            <pc:docMk/>
            <pc:sldMk cId="793683279" sldId="272"/>
            <ac:spMk id="3" creationId="{111AFC3B-A5E8-E02B-3B57-552EF4E575D2}"/>
          </ac:spMkLst>
        </pc:spChg>
      </pc:sldChg>
      <pc:sldChg chg="addSp delSp modSp new del mod modClrScheme chgLayout">
        <pc:chgData name="Wick, Felix" userId="85efb633-acf6-425d-a271-4f136bfa2fb0" providerId="ADAL" clId="{64F59F2E-701A-4175-A64C-D0A9AC6FD62F}" dt="2025-02-27T22:09:02.239" v="4773" actId="47"/>
        <pc:sldMkLst>
          <pc:docMk/>
          <pc:sldMk cId="2771831494" sldId="273"/>
        </pc:sldMkLst>
      </pc:sldChg>
      <pc:sldChg chg="del">
        <pc:chgData name="Wick, Felix" userId="85efb633-acf6-425d-a271-4f136bfa2fb0" providerId="ADAL" clId="{64F59F2E-701A-4175-A64C-D0A9AC6FD62F}" dt="2025-02-27T21:48:46.286" v="4718" actId="47"/>
        <pc:sldMkLst>
          <pc:docMk/>
          <pc:sldMk cId="1504602858" sldId="274"/>
        </pc:sldMkLst>
      </pc:sldChg>
      <pc:sldChg chg="delSp modSp add del mod">
        <pc:chgData name="Wick, Felix" userId="85efb633-acf6-425d-a271-4f136bfa2fb0" providerId="ADAL" clId="{64F59F2E-701A-4175-A64C-D0A9AC6FD62F}" dt="2025-03-13T14:52:32.226" v="7519"/>
        <pc:sldMkLst>
          <pc:docMk/>
          <pc:sldMk cId="28529905" sldId="275"/>
        </pc:sldMkLst>
        <pc:spChg chg="mod">
          <ac:chgData name="Wick, Felix" userId="85efb633-acf6-425d-a271-4f136bfa2fb0" providerId="ADAL" clId="{64F59F2E-701A-4175-A64C-D0A9AC6FD62F}" dt="2025-03-13T14:52:32.226" v="7519"/>
          <ac:spMkLst>
            <pc:docMk/>
            <pc:sldMk cId="28529905" sldId="275"/>
            <ac:spMk id="5" creationId="{E07385CB-D725-C163-7B63-8CCA18A2E90E}"/>
          </ac:spMkLst>
        </pc:spChg>
      </pc:sldChg>
      <pc:sldChg chg="ord">
        <pc:chgData name="Wick, Felix" userId="85efb633-acf6-425d-a271-4f136bfa2fb0" providerId="ADAL" clId="{64F59F2E-701A-4175-A64C-D0A9AC6FD62F}" dt="2025-03-01T21:21:15.608" v="5784"/>
        <pc:sldMkLst>
          <pc:docMk/>
          <pc:sldMk cId="1504602858" sldId="277"/>
        </pc:sldMkLst>
      </pc:sldChg>
      <pc:sldChg chg="del">
        <pc:chgData name="Wick, Felix" userId="85efb633-acf6-425d-a271-4f136bfa2fb0" providerId="ADAL" clId="{64F59F2E-701A-4175-A64C-D0A9AC6FD62F}" dt="2025-03-13T14:52:36.426" v="7520" actId="47"/>
        <pc:sldMkLst>
          <pc:docMk/>
          <pc:sldMk cId="61419988" sldId="278"/>
        </pc:sldMkLst>
      </pc:sldChg>
    </pc:docChg>
  </pc:docChgLst>
</pc:chgInfo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00.png>
</file>

<file path=ppt/media/image31.png>
</file>

<file path=ppt/media/image311.png>
</file>

<file path=ppt/media/image32.png>
</file>

<file path=ppt/media/image320.png>
</file>

<file path=ppt/media/image33.png>
</file>

<file path=ppt/media/image330.png>
</file>

<file path=ppt/media/image34.png>
</file>

<file path=ppt/media/image35.png>
</file>

<file path=ppt/media/image36.png>
</file>

<file path=ppt/media/image37.png>
</file>

<file path=ppt/media/image38.png>
</file>

<file path=ppt/media/image380.png>
</file>

<file path=ppt/media/image381.png>
</file>

<file path=ppt/media/image382.png>
</file>

<file path=ppt/media/image39.png>
</file>

<file path=ppt/media/image390.png>
</file>

<file path=ppt/media/image391.png>
</file>

<file path=ppt/media/image4.png>
</file>

<file path=ppt/media/image40.png>
</file>

<file path=ppt/media/image400.png>
</file>

<file path=ppt/media/image401.png>
</file>

<file path=ppt/media/image41.png>
</file>

<file path=ppt/media/image42.png>
</file>

<file path=ppt/media/image420.png>
</file>

<file path=ppt/media/image43.png>
</file>

<file path=ppt/media/image430.png>
</file>

<file path=ppt/media/image44.png>
</file>

<file path=ppt/media/image440.png>
</file>

<file path=ppt/media/image45.svg>
</file>

<file path=ppt/media/image450.png>
</file>

<file path=ppt/media/image46.png>
</file>

<file path=ppt/media/image460.png>
</file>

<file path=ppt/media/image47.png>
</file>

<file path=ppt/media/image470.png>
</file>

<file path=ppt/media/image471.png>
</file>

<file path=ppt/media/image48.png>
</file>

<file path=ppt/media/image480.png>
</file>

<file path=ppt/media/image481.png>
</file>

<file path=ppt/media/image482.png>
</file>

<file path=ppt/media/image49.png>
</file>

<file path=ppt/media/image49.svg>
</file>

<file path=ppt/media/image490.png>
</file>

<file path=ppt/media/image491.png>
</file>

<file path=ppt/media/image5.png>
</file>

<file path=ppt/media/image50.png>
</file>

<file path=ppt/media/image51.png>
</file>

<file path=ppt/media/image510.png>
</file>

<file path=ppt/media/image511.png>
</file>

<file path=ppt/media/image52.png>
</file>

<file path=ppt/media/image520.png>
</file>

<file path=ppt/media/image53.png>
</file>

<file path=ppt/media/image530.png>
</file>

<file path=ppt/media/image54.png>
</file>

<file path=ppt/media/image540.png>
</file>

<file path=ppt/media/image55.png>
</file>

<file path=ppt/media/image55.svg>
</file>

<file path=ppt/media/image550.png>
</file>

<file path=ppt/media/image56.png>
</file>

<file path=ppt/media/image560.png>
</file>

<file path=ppt/media/image57.svg>
</file>

<file path=ppt/media/image570.png>
</file>

<file path=ppt/media/image58.png>
</file>

<file path=ppt/media/image580.png>
</file>

<file path=ppt/media/image59.svg>
</file>

<file path=ppt/media/image590.png>
</file>

<file path=ppt/media/image6.png>
</file>

<file path=ppt/media/image60.png>
</file>

<file path=ppt/media/image600.png>
</file>

<file path=ppt/media/image61.png>
</file>

<file path=ppt/media/image610.png>
</file>

<file path=ppt/media/image611.png>
</file>

<file path=ppt/media/image612.png>
</file>

<file path=ppt/media/image62.png>
</file>

<file path=ppt/media/image620.png>
</file>

<file path=ppt/media/image63.png>
</file>

<file path=ppt/media/image630.png>
</file>

<file path=ppt/media/image64.pn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sv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sv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E0FD1-891F-4B1E-916D-E9B585160BB8}" type="datetimeFigureOut">
              <a:rPr lang="en-GB" smtClean="0"/>
              <a:t>20/02/2026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76E5F-9D68-4973-8A2A-59949176DA9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5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AD05-B4BB-840D-5044-DA9C798A9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7B47-AB1A-4CDD-9144-EE000976B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C95-BBF9-31D1-0ADC-C8AB370E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3F22-27B2-44E3-9C5F-D08126455F6F}" type="datetime1">
              <a:rPr lang="en-GB" smtClean="0"/>
              <a:t>20/02/2026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10D86-4DAB-EC0A-AB86-60CC8205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AE665-34F4-8BF5-6B4D-509F026F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2C68-3E4B-7070-3BF2-3E61A775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31E10-D2DD-0D8A-398F-957702B0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0762-E24E-EA37-D3D6-85FD301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3846-7BF6-4FB6-A921-FF3379ADBD4C}" type="datetime1">
              <a:rPr lang="en-GB" smtClean="0"/>
              <a:t>20/02/2026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92B9B-8389-F8AB-7C9B-4AB887B7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1FF1-A4E8-24D9-9253-6DA02F95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7842B-C168-F0E3-41CF-EC817DFD5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C9306-7BEA-9A58-247B-5E8D728C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5EBA-2B35-51D8-8564-DAEC993B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1B91A-3FD0-4144-9C84-63E9688ED2FE}" type="datetime1">
              <a:rPr lang="en-GB" smtClean="0"/>
              <a:t>20/02/2026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8BC42-D6BF-B47B-F3DA-FF0EA29D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F052-4BB9-5153-7BEC-9BA52B39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2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C6E7-920C-E54D-5199-F32C32EB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735A-AC30-5DB9-385E-9410CD353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A63D1-8AAD-A89C-781E-A7DCD49C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5ED7B-FEAD-4734-819F-93EF4B0EA908}" type="datetime1">
              <a:rPr lang="en-GB" smtClean="0"/>
              <a:t>20/02/2026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E6A99-2E8C-3768-5C28-3740DFA8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99DA9-9DF3-F3CB-C047-01F3E031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78B1-DC4C-C72D-A4CD-2071F7D20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8F496-2872-EA37-A28F-F61DA15D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3CD11-8172-4EA7-A05A-3E9BED24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5D4B4-C926-4B45-8815-1ED8911179A2}" type="datetime1">
              <a:rPr lang="en-GB" smtClean="0"/>
              <a:t>20/02/2026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4FC75-D902-977C-06B6-D053E6FA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1B89A-2DD6-EBD2-E8D5-67D7A312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4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48EF-DE77-786B-3AB0-B8EE80AE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0666-C3AD-A843-F133-FC4D90F81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850-9497-0370-2422-7DCC4D02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3548-F4EA-A9B5-F070-FA4BA4A8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210A-0E37-4935-93AF-69F21A5F712F}" type="datetime1">
              <a:rPr lang="en-GB" smtClean="0"/>
              <a:t>20/02/2026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FAA4D-1024-F35F-4351-831E181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F5DF7-B945-53CA-C385-BF5C6A71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9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5B77-D383-D322-AEC0-72CA3719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F7C1F-D865-CA91-C666-FFCCC4FC3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659D-F2AF-E840-A39C-B6D4CD3AF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F6025-6FB4-DA3E-9136-B086A6168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F3B27-FE38-C9E0-63E8-5B78CE54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DAD08-3AA3-354B-C68E-3E3F0AF8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6B2F-436C-4691-80E8-9C890E000E9D}" type="datetime1">
              <a:rPr lang="en-GB" smtClean="0"/>
              <a:t>20/02/2026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264E2-C174-553A-038E-6567A52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1666C-2E1A-1181-C70B-FBB28F18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5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917D-EEC5-D75C-55B7-5A81063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150BF-302E-AA68-42DC-74C1EA79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5F4C-D74B-496F-8D21-97E3549C783B}" type="datetime1">
              <a:rPr lang="en-GB" smtClean="0"/>
              <a:t>20/02/2026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26D10-ABD1-7C54-CE39-7A4A134B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02836-662F-47B1-7567-2A2E60B6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EEF3-64F0-021E-129C-EAA06706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CB32-C241-4703-A832-4EB47BD54E83}" type="datetime1">
              <a:rPr lang="en-GB" smtClean="0"/>
              <a:t>20/02/2026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1C624-8D17-C8D8-65E3-79B11B01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005F-03E9-EF5B-B297-EAE94026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60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E13F-1C85-75C1-BBD6-4EF64924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9CB5E-861F-9C33-823E-EB2694F54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C4F26-7C81-22B3-04D5-743643DB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B1A3-9313-9165-A328-DEAB1821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50FF-BE95-4D25-A16A-E368A81CBF24}" type="datetime1">
              <a:rPr lang="en-GB" smtClean="0"/>
              <a:t>20/02/2026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EB9C9-316A-42D2-382C-3E7DEC4B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8CFB8-8FF5-B166-EBF9-B7649896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31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D41C-CF05-2F89-F8FC-DD0931ED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CDE16-0F20-1107-A39C-71B8B6D9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E2599-3F89-F92C-ECD5-CBFC03AB1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B60AC-D043-8272-AE6A-A8E5B8A3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5DB4B-B349-43C9-A424-BADA723AD9F1}" type="datetime1">
              <a:rPr lang="en-GB" smtClean="0"/>
              <a:t>20/02/2026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03EE6-D895-561C-441A-604E38A6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47F20-FBD8-886E-EF9A-D8AE8BF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4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56395-FA5B-DEC3-329C-4DAB946C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CDC4-8C08-2251-4B6D-A6B1DDA57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D46B-F1E1-9A5A-E16C-D9E3E18E1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32426-0A0C-405F-A3D0-2D11AA44702A}" type="datetime1">
              <a:rPr lang="en-GB" smtClean="0"/>
              <a:t>20/02/2026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336A-4601-EB96-28AF-D2D621660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CCC3-F2F7-6EBE-2376-34F7F60C1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98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3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1.png"/><Relationship Id="rId2" Type="http://schemas.openxmlformats.org/officeDocument/2006/relationships/image" Target="../media/image39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svg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8.png"/><Relationship Id="rId7" Type="http://schemas.openxmlformats.org/officeDocument/2006/relationships/image" Target="../media/image51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2.png"/><Relationship Id="rId4" Type="http://schemas.openxmlformats.org/officeDocument/2006/relationships/image" Target="../media/image49.svg"/><Relationship Id="rId9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svg"/><Relationship Id="rId3" Type="http://schemas.openxmlformats.org/officeDocument/2006/relationships/image" Target="../media/image55.svg"/><Relationship Id="rId7" Type="http://schemas.openxmlformats.org/officeDocument/2006/relationships/image" Target="../media/image58.png"/><Relationship Id="rId12" Type="http://schemas.openxmlformats.org/officeDocument/2006/relationships/image" Target="../media/image63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svg"/><Relationship Id="rId11" Type="http://schemas.openxmlformats.org/officeDocument/2006/relationships/image" Target="../media/image62.png"/><Relationship Id="rId5" Type="http://schemas.openxmlformats.org/officeDocument/2006/relationships/image" Target="../media/image56.png"/><Relationship Id="rId10" Type="http://schemas.openxmlformats.org/officeDocument/2006/relationships/image" Target="../media/image61.png"/><Relationship Id="rId4" Type="http://schemas.openxmlformats.org/officeDocument/2006/relationships/image" Target="../media/image55.png"/><Relationship Id="rId9" Type="http://schemas.openxmlformats.org/officeDocument/2006/relationships/image" Target="../media/image6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svg"/><Relationship Id="rId7" Type="http://schemas.openxmlformats.org/officeDocument/2006/relationships/image" Target="../media/image611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2.png"/><Relationship Id="rId5" Type="http://schemas.openxmlformats.org/officeDocument/2006/relationships/image" Target="../media/image68.svg"/><Relationship Id="rId4" Type="http://schemas.openxmlformats.org/officeDocument/2006/relationships/image" Target="../media/image6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3" Type="http://schemas.openxmlformats.org/officeDocument/2006/relationships/image" Target="../media/image79.svg"/><Relationship Id="rId7" Type="http://schemas.openxmlformats.org/officeDocument/2006/relationships/image" Target="../media/image83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5" Type="http://schemas.openxmlformats.org/officeDocument/2006/relationships/image" Target="../media/image81.svg"/><Relationship Id="rId10" Type="http://schemas.openxmlformats.org/officeDocument/2006/relationships/image" Target="../media/image86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sv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sv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400.png"/><Relationship Id="rId7" Type="http://schemas.openxmlformats.org/officeDocument/2006/relationships/image" Target="../media/image450.png"/><Relationship Id="rId2" Type="http://schemas.openxmlformats.org/officeDocument/2006/relationships/image" Target="../media/image39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0.png"/><Relationship Id="rId11" Type="http://schemas.openxmlformats.org/officeDocument/2006/relationships/image" Target="../media/image491.png"/><Relationship Id="rId5" Type="http://schemas.openxmlformats.org/officeDocument/2006/relationships/image" Target="../media/image430.png"/><Relationship Id="rId10" Type="http://schemas.openxmlformats.org/officeDocument/2006/relationships/image" Target="../media/image481.png"/><Relationship Id="rId4" Type="http://schemas.openxmlformats.org/officeDocument/2006/relationships/image" Target="../media/image420.png"/><Relationship Id="rId9" Type="http://schemas.openxmlformats.org/officeDocument/2006/relationships/image" Target="../media/image471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0.png"/><Relationship Id="rId13" Type="http://schemas.openxmlformats.org/officeDocument/2006/relationships/image" Target="../media/image590.png"/><Relationship Id="rId3" Type="http://schemas.openxmlformats.org/officeDocument/2006/relationships/image" Target="../media/image480.png"/><Relationship Id="rId7" Type="http://schemas.openxmlformats.org/officeDocument/2006/relationships/image" Target="../media/image530.png"/><Relationship Id="rId12" Type="http://schemas.openxmlformats.org/officeDocument/2006/relationships/image" Target="../media/image580.png"/><Relationship Id="rId17" Type="http://schemas.openxmlformats.org/officeDocument/2006/relationships/image" Target="../media/image630.png"/><Relationship Id="rId2" Type="http://schemas.openxmlformats.org/officeDocument/2006/relationships/image" Target="../media/image470.png"/><Relationship Id="rId16" Type="http://schemas.openxmlformats.org/officeDocument/2006/relationships/image" Target="../media/image6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20.png"/><Relationship Id="rId11" Type="http://schemas.openxmlformats.org/officeDocument/2006/relationships/image" Target="../media/image570.png"/><Relationship Id="rId5" Type="http://schemas.openxmlformats.org/officeDocument/2006/relationships/image" Target="../media/image510.png"/><Relationship Id="rId15" Type="http://schemas.openxmlformats.org/officeDocument/2006/relationships/image" Target="../media/image610.png"/><Relationship Id="rId10" Type="http://schemas.openxmlformats.org/officeDocument/2006/relationships/image" Target="../media/image560.png"/><Relationship Id="rId4" Type="http://schemas.openxmlformats.org/officeDocument/2006/relationships/image" Target="../media/image490.png"/><Relationship Id="rId9" Type="http://schemas.openxmlformats.org/officeDocument/2006/relationships/image" Target="../media/image550.png"/><Relationship Id="rId14" Type="http://schemas.openxmlformats.org/officeDocument/2006/relationships/image" Target="../media/image600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png"/><Relationship Id="rId3" Type="http://schemas.openxmlformats.org/officeDocument/2006/relationships/image" Target="../media/image102.png"/><Relationship Id="rId7" Type="http://schemas.openxmlformats.org/officeDocument/2006/relationships/image" Target="../media/image106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5" Type="http://schemas.openxmlformats.org/officeDocument/2006/relationships/image" Target="../media/image104.png"/><Relationship Id="rId4" Type="http://schemas.openxmlformats.org/officeDocument/2006/relationships/image" Target="../media/image103.png"/><Relationship Id="rId9" Type="http://schemas.openxmlformats.org/officeDocument/2006/relationships/image" Target="../media/image10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641C-BAC0-4155-84D5-F4B73D88F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Laplace Domain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6519B-0EF3-5498-C5EB-DE1F37841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Control Engineering</a:t>
            </a:r>
          </a:p>
        </p:txBody>
      </p:sp>
    </p:spTree>
    <p:extLst>
      <p:ext uri="{BB962C8B-B14F-4D97-AF65-F5344CB8AC3E}">
        <p14:creationId xmlns:p14="http://schemas.microsoft.com/office/powerpoint/2010/main" val="230394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A9BC42-E68C-0322-0807-0A2128846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Properties </a:t>
            </a:r>
            <a:r>
              <a:rPr lang="de-DE" dirty="0" err="1"/>
              <a:t>of</a:t>
            </a:r>
            <a:r>
              <a:rPr lang="de-DE" dirty="0"/>
              <a:t> Laplace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D16535FB-F981-3403-92ED-066478092AF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Linearity:		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de-D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Convolution</a:t>
                </a:r>
                <a:r>
                  <a:rPr lang="de-DE" sz="2400" dirty="0"/>
                  <a:t>:	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  <m:e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</m:d>
                            <m:r>
                              <a:rPr lang="de-D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</m:d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</m:nary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/>
                  <a:t>Derivative: 		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𝑑𝑓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den>
                        </m:f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𝑠𝐹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/>
                  <a:t>Integration:	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trlPr>
                              <a:rPr lang="de-D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</m:d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</m:nary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</m:d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Frequency</a:t>
                </a:r>
                <a:r>
                  <a:rPr lang="de-DE" sz="2400" dirty="0"/>
                  <a:t> Shifting:	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𝑎𝑡</m:t>
                            </m:r>
                          </m:sup>
                        </m:sSup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/>
                  <a:t>Time Shifting:	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p>
                    </m:sSup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/>
                  <a:t>Time </a:t>
                </a:r>
                <a:r>
                  <a:rPr lang="de-DE" sz="2400" dirty="0" err="1"/>
                  <a:t>Scaling</a:t>
                </a:r>
                <a:r>
                  <a:rPr lang="de-DE" sz="2400" dirty="0"/>
                  <a:t>:	</a:t>
                </a:r>
                <a:r>
                  <a:rPr lang="de-DE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de-D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num>
                          <m:den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D16535FB-F981-3403-92ED-066478092A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52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939DB5-CD67-A9DD-27AD-5E3141FE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70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251533-F42B-419C-A4CD-31DD8AECE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300" dirty="0" err="1"/>
              <a:t>From</a:t>
            </a:r>
            <a:r>
              <a:rPr lang="de-DE" sz="4300" dirty="0"/>
              <a:t> Differential </a:t>
            </a:r>
            <a:r>
              <a:rPr lang="de-DE" sz="4300" dirty="0" err="1"/>
              <a:t>Equation</a:t>
            </a:r>
            <a:r>
              <a:rPr lang="de-DE" sz="4300" dirty="0"/>
              <a:t> </a:t>
            </a:r>
            <a:r>
              <a:rPr lang="de-DE" sz="4300" dirty="0" err="1"/>
              <a:t>to</a:t>
            </a:r>
            <a:r>
              <a:rPr lang="de-DE" sz="4300" dirty="0"/>
              <a:t> Transfer </a:t>
            </a:r>
            <a:r>
              <a:rPr lang="de-DE" sz="4300" dirty="0" err="1"/>
              <a:t>Function</a:t>
            </a:r>
            <a:endParaRPr lang="de-DE" sz="43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2C0814A-0B2E-8933-573E-B78712037C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89585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Example: PT2 </a:t>
                </a:r>
                <a:r>
                  <a:rPr lang="de-DE" dirty="0" err="1"/>
                  <a:t>system</a:t>
                </a: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Time </a:t>
                </a:r>
                <a:r>
                  <a:rPr lang="de-DE" dirty="0" err="1"/>
                  <a:t>domain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Frequency</a:t>
                </a:r>
                <a:r>
                  <a:rPr lang="de-DE" dirty="0"/>
                  <a:t> </a:t>
                </a:r>
                <a:r>
                  <a:rPr lang="de-DE" dirty="0" err="1"/>
                  <a:t>domain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Transfer </a:t>
                </a:r>
                <a:r>
                  <a:rPr lang="de-DE" dirty="0" err="1"/>
                  <a:t>function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de-DE" dirty="0"/>
                          <m:t> </m:t>
                        </m:r>
                      </m:den>
                    </m:f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𝜁</m:t>
                        </m:r>
                        <m:sSub>
                          <m:sSubPr>
                            <m:ctrlPr>
                              <a:rPr lang="el-G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</m:oMath>
                </a14:m>
                <a:r>
                  <a:rPr lang="de-DE" dirty="0"/>
                  <a:t>   </a:t>
                </a:r>
                <a:r>
                  <a:rPr lang="de-DE" sz="1800" dirty="0"/>
                  <a:t>(assuming zero initial conditions)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2C0814A-0B2E-8933-573E-B78712037C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895851"/>
              </a:xfrm>
              <a:blipFill>
                <a:blip r:embed="rId2"/>
                <a:stretch>
                  <a:fillRect l="-1206" t="-20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29F6243-702E-1E02-C457-E736D622D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11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00F5E8B2-45E4-89B4-7912-B07D684D37B7}"/>
                  </a:ext>
                </a:extLst>
              </p:cNvPr>
              <p:cNvSpPr txBox="1"/>
              <p:nvPr/>
            </p:nvSpPr>
            <p:spPr>
              <a:xfrm>
                <a:off x="10192284" y="2910742"/>
                <a:ext cx="80977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00F5E8B2-45E4-89B4-7912-B07D684D37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2284" y="2910742"/>
                <a:ext cx="809773" cy="461665"/>
              </a:xfrm>
              <a:prstGeom prst="rect">
                <a:avLst/>
              </a:prstGeom>
              <a:blipFill>
                <a:blip r:embed="rId3"/>
                <a:stretch>
                  <a:fillRect r="-1538" b="-1578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F913E791-7613-C30A-347C-02884F72661E}"/>
              </a:ext>
            </a:extLst>
          </p:cNvPr>
          <p:cNvCxnSpPr>
            <a:cxnSpLocks/>
          </p:cNvCxnSpPr>
          <p:nvPr/>
        </p:nvCxnSpPr>
        <p:spPr>
          <a:xfrm>
            <a:off x="2509015" y="3142918"/>
            <a:ext cx="97847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114FA5D6-DF76-B2BC-4B06-780B8B784E5C}"/>
              </a:ext>
            </a:extLst>
          </p:cNvPr>
          <p:cNvCxnSpPr/>
          <p:nvPr/>
        </p:nvCxnSpPr>
        <p:spPr>
          <a:xfrm>
            <a:off x="9213807" y="3150812"/>
            <a:ext cx="97847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794E66B7-B077-AC67-6F46-1773B05BCC76}"/>
                  </a:ext>
                </a:extLst>
              </p:cNvPr>
              <p:cNvSpPr txBox="1"/>
              <p:nvPr/>
            </p:nvSpPr>
            <p:spPr>
              <a:xfrm>
                <a:off x="3496810" y="2897772"/>
                <a:ext cx="5720811" cy="486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el-G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)+2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𝜁</m:t>
                      </m:r>
                      <m:sSub>
                        <m:sSubPr>
                          <m:ctrlP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acc>
                        <m:accPr>
                          <m:chr m:val="̇"/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)+</m:t>
                      </m:r>
                      <m:sSubSup>
                        <m:sSubSup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de-DE" sz="2400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)=</m:t>
                      </m:r>
                      <m:sSubSup>
                        <m:sSubSup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de-DE" sz="2400" i="1">
                          <a:latin typeface="Cambria Math" panose="02040503050406030204" pitchFamily="18" charset="0"/>
                        </a:rPr>
                        <m:t>𝐾𝑢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794E66B7-B077-AC67-6F46-1773B05BCC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6810" y="2897772"/>
                <a:ext cx="5720811" cy="486480"/>
              </a:xfrm>
              <a:prstGeom prst="rect">
                <a:avLst/>
              </a:prstGeom>
              <a:blipFill>
                <a:blip r:embed="rId4"/>
                <a:stretch>
                  <a:fillRect b="-1500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E1A24DBA-3C8D-C009-0E94-477D2917AD70}"/>
                  </a:ext>
                </a:extLst>
              </p:cNvPr>
              <p:cNvSpPr txBox="1"/>
              <p:nvPr/>
            </p:nvSpPr>
            <p:spPr>
              <a:xfrm>
                <a:off x="1701187" y="2907011"/>
                <a:ext cx="81714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E1A24DBA-3C8D-C009-0E94-477D2917AD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187" y="2907011"/>
                <a:ext cx="817147" cy="461665"/>
              </a:xfrm>
              <a:prstGeom prst="rect">
                <a:avLst/>
              </a:prstGeom>
              <a:blipFill>
                <a:blip r:embed="rId5"/>
                <a:stretch>
                  <a:fillRect r="-1515" b="-131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5F02E721-CABC-CE77-CFD7-412C060EB1BC}"/>
                  </a:ext>
                </a:extLst>
              </p:cNvPr>
              <p:cNvSpPr txBox="1"/>
              <p:nvPr/>
            </p:nvSpPr>
            <p:spPr>
              <a:xfrm>
                <a:off x="10192284" y="4460549"/>
                <a:ext cx="84606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5F02E721-CABC-CE77-CFD7-412C060EB1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2284" y="4460549"/>
                <a:ext cx="846064" cy="461665"/>
              </a:xfrm>
              <a:prstGeom prst="rect">
                <a:avLst/>
              </a:prstGeom>
              <a:blipFill>
                <a:blip r:embed="rId6"/>
                <a:stretch>
                  <a:fillRect r="-1471" b="-1621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FCA4F09-2041-F6FA-DD21-E4AA47005528}"/>
              </a:ext>
            </a:extLst>
          </p:cNvPr>
          <p:cNvCxnSpPr>
            <a:cxnSpLocks/>
          </p:cNvCxnSpPr>
          <p:nvPr/>
        </p:nvCxnSpPr>
        <p:spPr>
          <a:xfrm>
            <a:off x="2527920" y="4691381"/>
            <a:ext cx="97847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955DCF5B-69FD-7B0B-DFF5-20A1025CEA65}"/>
              </a:ext>
            </a:extLst>
          </p:cNvPr>
          <p:cNvCxnSpPr/>
          <p:nvPr/>
        </p:nvCxnSpPr>
        <p:spPr>
          <a:xfrm>
            <a:off x="9217889" y="4699416"/>
            <a:ext cx="97847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64506CBA-2C2C-10F9-291E-1CE106DE14E0}"/>
                  </a:ext>
                </a:extLst>
              </p:cNvPr>
              <p:cNvSpPr txBox="1"/>
              <p:nvPr/>
            </p:nvSpPr>
            <p:spPr>
              <a:xfrm>
                <a:off x="3497077" y="4460549"/>
                <a:ext cx="5720812" cy="46166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)+2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𝜁</m:t>
                      </m:r>
                      <m:sSub>
                        <m:sSubPr>
                          <m:ctrlP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)+</m:t>
                      </m:r>
                      <m:sSubSup>
                        <m:sSubSup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)=</m:t>
                      </m:r>
                      <m:sSubSup>
                        <m:sSubSup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de-DE" sz="2000" i="1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64506CBA-2C2C-10F9-291E-1CE106DE14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7077" y="4460549"/>
                <a:ext cx="5720812" cy="461665"/>
              </a:xfrm>
              <a:prstGeom prst="rect">
                <a:avLst/>
              </a:prstGeom>
              <a:blipFill>
                <a:blip r:embed="rId7"/>
                <a:stretch>
                  <a:fillRect r="-664" b="-1578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47372D84-0E50-E2ED-E22A-463C86DED7A0}"/>
                  </a:ext>
                </a:extLst>
              </p:cNvPr>
              <p:cNvSpPr txBox="1"/>
              <p:nvPr/>
            </p:nvSpPr>
            <p:spPr>
              <a:xfrm>
                <a:off x="1701187" y="4460549"/>
                <a:ext cx="87023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47372D84-0E50-E2ED-E22A-463C86DED7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187" y="4460549"/>
                <a:ext cx="870238" cy="461665"/>
              </a:xfrm>
              <a:prstGeom prst="rect">
                <a:avLst/>
              </a:prstGeom>
              <a:blipFill>
                <a:blip r:embed="rId8"/>
                <a:stretch>
                  <a:fillRect r="-1429" b="-1621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5EC354DA-6C50-D707-37BB-3DCE70F5E26C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3943927" y="3323507"/>
            <a:ext cx="64885" cy="9576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Geschweifte Klammer links 27">
            <a:extLst>
              <a:ext uri="{FF2B5EF4-FFF2-40B4-BE49-F238E27FC236}">
                <a16:creationId xmlns:a16="http://schemas.microsoft.com/office/drawing/2014/main" id="{3D5D5395-4FAB-E768-6666-0B2153BC6D53}"/>
              </a:ext>
            </a:extLst>
          </p:cNvPr>
          <p:cNvSpPr/>
          <p:nvPr/>
        </p:nvSpPr>
        <p:spPr>
          <a:xfrm rot="5400000">
            <a:off x="3880806" y="3974049"/>
            <a:ext cx="256012" cy="87023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89393827-5039-EC2A-994B-DE0EFC26520C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5548138" y="3335279"/>
            <a:ext cx="347821" cy="9458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Geschweifte Klammer links 32">
            <a:extLst>
              <a:ext uri="{FF2B5EF4-FFF2-40B4-BE49-F238E27FC236}">
                <a16:creationId xmlns:a16="http://schemas.microsoft.com/office/drawing/2014/main" id="{AD4E5C9C-DF8C-E2A8-368B-46C4DAE9E293}"/>
              </a:ext>
            </a:extLst>
          </p:cNvPr>
          <p:cNvSpPr/>
          <p:nvPr/>
        </p:nvSpPr>
        <p:spPr>
          <a:xfrm rot="5400000">
            <a:off x="5767954" y="4061346"/>
            <a:ext cx="256011" cy="69564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F119464F-EEAD-1565-F3AE-F42AF471BA38}"/>
              </a:ext>
            </a:extLst>
          </p:cNvPr>
          <p:cNvCxnSpPr>
            <a:cxnSpLocks/>
          </p:cNvCxnSpPr>
          <p:nvPr/>
        </p:nvCxnSpPr>
        <p:spPr>
          <a:xfrm>
            <a:off x="6854670" y="3317144"/>
            <a:ext cx="259869" cy="12286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6F4165CB-1C5D-7E8A-56D4-52E984E2D6B1}"/>
              </a:ext>
            </a:extLst>
          </p:cNvPr>
          <p:cNvCxnSpPr>
            <a:cxnSpLocks/>
          </p:cNvCxnSpPr>
          <p:nvPr/>
        </p:nvCxnSpPr>
        <p:spPr>
          <a:xfrm>
            <a:off x="8428583" y="3335279"/>
            <a:ext cx="225937" cy="1210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763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6C1A5-60C2-D776-E22C-DF4611C42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Transfer </a:t>
            </a:r>
            <a:r>
              <a:rPr lang="de-DE" dirty="0" err="1"/>
              <a:t>Function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2FE3B30-8FA2-29B5-DC74-3E46F1E9FE1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Ratio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output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input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de-DE" sz="2600" dirty="0"/>
                  <a:t> in Laplace </a:t>
                </a:r>
                <a:r>
                  <a:rPr lang="de-DE" sz="2600" dirty="0" err="1"/>
                  <a:t>domain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Fully </a:t>
                </a:r>
                <a:r>
                  <a:rPr lang="de-DE" sz="2600" dirty="0" err="1">
                    <a:sym typeface="Wingdings" pitchFamily="2" charset="2"/>
                  </a:rPr>
                  <a:t>d</a:t>
                </a:r>
                <a:r>
                  <a:rPr lang="de-DE" sz="2600" dirty="0" err="1"/>
                  <a:t>escribes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input</a:t>
                </a:r>
                <a:r>
                  <a:rPr lang="de-DE" sz="2600" dirty="0"/>
                  <a:t>–</a:t>
                </a:r>
                <a:r>
                  <a:rPr lang="de-DE" sz="2600" dirty="0" err="1"/>
                  <a:t>output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dynamics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system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input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b="0" dirty="0"/>
                  <a:t>	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)∙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In time </a:t>
                </a:r>
                <a:r>
                  <a:rPr lang="de-DE" sz="2600" dirty="0" err="1"/>
                  <a:t>domain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this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corresponds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convolution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input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with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impulse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system</a:t>
                </a:r>
                <a:r>
                  <a:rPr lang="de-DE" sz="2600" dirty="0"/>
                  <a:t>, </a:t>
                </a:r>
                <a:r>
                  <a:rPr lang="de-DE" sz="2600" b="1" dirty="0" err="1"/>
                  <a:t>assuming</a:t>
                </a:r>
                <a:r>
                  <a:rPr lang="de-DE" sz="2600" b="1" dirty="0"/>
                  <a:t> </a:t>
                </a:r>
                <a:r>
                  <a:rPr lang="de-DE" sz="2600" b="1" dirty="0" err="1"/>
                  <a:t>zero</a:t>
                </a:r>
                <a:r>
                  <a:rPr lang="de-DE" sz="2600" b="1" dirty="0"/>
                  <a:t> initial </a:t>
                </a:r>
                <a:r>
                  <a:rPr lang="de-DE" sz="2600" b="1" dirty="0" err="1"/>
                  <a:t>conditions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</m:d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</m:d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</m:nary>
                  </m:oMath>
                </a14:m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2FE3B30-8FA2-29B5-DC74-3E46F1E9FE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42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64B9C5-72B9-E365-6CAF-535A0DBA5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080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7A717C-56F5-869C-9F4F-CFC5A09ED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Transfer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PT1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980466F-EC9F-11A8-2191-9A06327958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Differential </a:t>
                </a:r>
                <a:r>
                  <a:rPr lang="de-DE" dirty="0" err="1"/>
                  <a:t>equation</a:t>
                </a:r>
                <a:r>
                  <a:rPr lang="de-DE" dirty="0"/>
                  <a:t>:</a:t>
                </a:r>
                <a:endParaRPr lang="de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acc>
                      <m:accPr>
                        <m:chr m:val="̇"/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/>
                  <a:t>Laplace </a:t>
                </a:r>
                <a:r>
                  <a:rPr lang="de-DE" dirty="0" err="1"/>
                  <a:t>transform</a:t>
                </a:r>
                <a:r>
                  <a:rPr lang="de-DE" dirty="0"/>
                  <a:t>:</a:t>
                </a: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)+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Transfer </a:t>
                </a:r>
                <a:r>
                  <a:rPr lang="de-DE" dirty="0" err="1"/>
                  <a:t>Function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de-DE" dirty="0"/>
                          <m:t> 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de-DE" dirty="0"/>
                          <m:t> </m:t>
                        </m:r>
                      </m:den>
                    </m:f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980466F-EC9F-11A8-2191-9A06327958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90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163DCA-9B91-9E99-FD6C-FFD95384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13</a:t>
            </a:fld>
            <a:endParaRPr lang="en-GB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B0BAB35-2806-3FDB-8F36-D520F89DF365}"/>
              </a:ext>
            </a:extLst>
          </p:cNvPr>
          <p:cNvSpPr txBox="1"/>
          <p:nvPr/>
        </p:nvSpPr>
        <p:spPr>
          <a:xfrm>
            <a:off x="5950525" y="5518787"/>
            <a:ext cx="31218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/>
              <a:t>independent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input</a:t>
            </a:r>
            <a:endParaRPr lang="de-DE" sz="2400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E685B94A-EE34-03D7-2D4F-F31D1DFD6F85}"/>
              </a:ext>
            </a:extLst>
          </p:cNvPr>
          <p:cNvCxnSpPr>
            <a:cxnSpLocks/>
          </p:cNvCxnSpPr>
          <p:nvPr/>
        </p:nvCxnSpPr>
        <p:spPr>
          <a:xfrm flipH="1">
            <a:off x="5052291" y="5726544"/>
            <a:ext cx="87745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974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EEBE27-2089-8658-8E1C-BE5BB40B6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Free Fall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Viscous</a:t>
            </a:r>
            <a:r>
              <a:rPr lang="de-DE" dirty="0"/>
              <a:t> </a:t>
            </a:r>
            <a:r>
              <a:rPr lang="de-DE" dirty="0" err="1"/>
              <a:t>Damping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4903176-6CCA-E752-C547-6FA132594B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̇"/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:r>
                  <a:rPr lang="de-DE" sz="2400" dirty="0" err="1"/>
                  <a:t>where</a:t>
                </a:r>
                <a:r>
                  <a:rPr lang="de-DE" sz="2400" dirty="0"/>
                  <a:t>  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     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&lt;0</m:t>
                            </m:r>
                          </m:e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≥0</m:t>
                            </m:r>
                          </m:e>
                        </m:eqArr>
                      </m:e>
                    </m:d>
                  </m:oMath>
                </a14:m>
                <a:r>
                  <a:rPr lang="de-DE" sz="2400" dirty="0">
                    <a:sym typeface="Wingdings" pitchFamily="2" charset="2"/>
                  </a:rPr>
                  <a:t>   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de-DE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𝑔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</m:den>
                      </m:f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de-DE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DE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</m:num>
                                <m:den>
                                  <m:r>
                                    <a:rPr lang="de-DE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den>
                              </m:f>
                            </m:e>
                          </m:d>
                        </m:den>
                      </m:f>
                    </m:oMath>
                  </m:oMathPara>
                </a14:m>
                <a:endParaRPr lang="de-DE" sz="2400" dirty="0"/>
              </a:p>
              <a:p>
                <a:pPr marL="0" indent="0" algn="ctr">
                  <a:buNone/>
                </a:pPr>
                <a:endParaRPr lang="de-DE" sz="2400" dirty="0"/>
              </a:p>
              <a:p>
                <a:pPr marL="0" indent="0" algn="ctr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)=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den>
                    </m:f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𝑐</m:t>
                                </m:r>
                              </m:num>
                              <m:den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den>
                            </m:f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4903176-6CCA-E752-C547-6FA132594B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4419" b="-29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C0A9BED-36D9-F6D5-0FB2-03A0B3657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14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2EBAA95D-43F5-3671-494D-3017DB170156}"/>
                  </a:ext>
                </a:extLst>
              </p:cNvPr>
              <p:cNvSpPr txBox="1"/>
              <p:nvPr/>
            </p:nvSpPr>
            <p:spPr>
              <a:xfrm>
                <a:off x="339437" y="5379043"/>
                <a:ext cx="2313647" cy="11598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Transformation </a:t>
                </a:r>
                <a:r>
                  <a:rPr lang="de-DE" dirty="0" err="1"/>
                  <a:t>table</a:t>
                </a:r>
                <a:r>
                  <a:rPr lang="de-DE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𝑠</m:t>
                          </m:r>
                          <m:d>
                            <m:d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d>
                        </m:den>
                      </m:f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↦1−</m:t>
                      </m:r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2EBAA95D-43F5-3671-494D-3017DB1701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437" y="5379043"/>
                <a:ext cx="2313647" cy="1159869"/>
              </a:xfrm>
              <a:prstGeom prst="rect">
                <a:avLst/>
              </a:prstGeom>
              <a:blipFill>
                <a:blip r:embed="rId3"/>
                <a:stretch>
                  <a:fillRect l="-2186" t="-2151" r="-109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5BE65760-D317-37B3-5341-D1FE4988D8CE}"/>
                  </a:ext>
                </a:extLst>
              </p:cNvPr>
              <p:cNvSpPr txBox="1"/>
              <p:nvPr/>
            </p:nvSpPr>
            <p:spPr>
              <a:xfrm>
                <a:off x="5387109" y="6291242"/>
                <a:ext cx="1417782" cy="5667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𝐾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5BE65760-D317-37B3-5341-D1FE4988D8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7109" y="6291242"/>
                <a:ext cx="1417782" cy="566758"/>
              </a:xfrm>
              <a:prstGeom prst="rect">
                <a:avLst/>
              </a:prstGeom>
              <a:blipFill>
                <a:blip r:embed="rId4"/>
                <a:stretch>
                  <a:fillRect b="-22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9974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D991F3DA-F3CC-74FD-02C3-50B802FF4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 Response </a:t>
            </a:r>
            <a:r>
              <a:rPr lang="de-DE" dirty="0" err="1"/>
              <a:t>with</a:t>
            </a:r>
            <a:r>
              <a:rPr lang="de-DE" dirty="0"/>
              <a:t> Transfer </a:t>
            </a:r>
            <a:r>
              <a:rPr lang="de-DE" dirty="0" err="1"/>
              <a:t>Function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E4642B1-11C5-4647-A145-4CED7244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15</a:t>
            </a:fld>
            <a:endParaRPr lang="en-GB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F41D7CB-C624-51DE-5592-461ECED117E3}"/>
              </a:ext>
            </a:extLst>
          </p:cNvPr>
          <p:cNvGrpSpPr/>
          <p:nvPr/>
        </p:nvGrpSpPr>
        <p:grpSpPr>
          <a:xfrm>
            <a:off x="2520988" y="2136261"/>
            <a:ext cx="4951767" cy="3774516"/>
            <a:chOff x="2551546" y="2435360"/>
            <a:chExt cx="4951767" cy="377451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Abgerundetes Rechteck 5">
                  <a:extLst>
                    <a:ext uri="{FF2B5EF4-FFF2-40B4-BE49-F238E27FC236}">
                      <a16:creationId xmlns:a16="http://schemas.microsoft.com/office/drawing/2014/main" id="{C60390A0-8CE1-82BC-04FF-19D1CA2AA719}"/>
                    </a:ext>
                  </a:extLst>
                </p:cNvPr>
                <p:cNvSpPr/>
                <p:nvPr/>
              </p:nvSpPr>
              <p:spPr>
                <a:xfrm>
                  <a:off x="2551546" y="2435360"/>
                  <a:ext cx="1634836" cy="1256145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de-DE" sz="2000" dirty="0"/>
                    <a:t>Differential </a:t>
                  </a:r>
                  <a:r>
                    <a:rPr lang="de-DE" sz="2000" dirty="0" err="1"/>
                    <a:t>equation</a:t>
                  </a:r>
                  <a:endParaRPr lang="de-DE" sz="2000" dirty="0"/>
                </a:p>
                <a:p>
                  <a:pPr algn="ctr"/>
                  <a:r>
                    <a:rPr lang="de-DE" sz="2000" dirty="0"/>
                    <a:t>(</a:t>
                  </a:r>
                  <a:r>
                    <a:rPr lang="de-DE" sz="2000" dirty="0" err="1"/>
                    <a:t>with</a:t>
                  </a:r>
                  <a:r>
                    <a:rPr lang="de-DE" sz="2000" dirty="0"/>
                    <a:t> </a:t>
                  </a:r>
                  <a14:m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m:rPr>
                          <m:nor/>
                        </m:rPr>
                        <a:rPr lang="de-DE" sz="2000" b="0" i="0" dirty="0" smtClean="0"/>
                        <m:t>)</m:t>
                      </m:r>
                    </m:oMath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6" name="Abgerundetes Rechteck 5">
                  <a:extLst>
                    <a:ext uri="{FF2B5EF4-FFF2-40B4-BE49-F238E27FC236}">
                      <a16:creationId xmlns:a16="http://schemas.microsoft.com/office/drawing/2014/main" id="{C60390A0-8CE1-82BC-04FF-19D1CA2AA7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51546" y="2435360"/>
                  <a:ext cx="1634836" cy="1256145"/>
                </a:xfrm>
                <a:prstGeom prst="round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Abgerundetes Rechteck 6">
                  <a:extLst>
                    <a:ext uri="{FF2B5EF4-FFF2-40B4-BE49-F238E27FC236}">
                      <a16:creationId xmlns:a16="http://schemas.microsoft.com/office/drawing/2014/main" id="{FDC82FED-6544-956F-F8EC-A0C726980C1B}"/>
                    </a:ext>
                  </a:extLst>
                </p:cNvPr>
                <p:cNvSpPr/>
                <p:nvPr/>
              </p:nvSpPr>
              <p:spPr>
                <a:xfrm>
                  <a:off x="5636569" y="2435360"/>
                  <a:ext cx="1634836" cy="1256145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de-DE" sz="2000" dirty="0"/>
                    <a:t>Solution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7" name="Abgerundetes Rechteck 6">
                  <a:extLst>
                    <a:ext uri="{FF2B5EF4-FFF2-40B4-BE49-F238E27FC236}">
                      <a16:creationId xmlns:a16="http://schemas.microsoft.com/office/drawing/2014/main" id="{FDC82FED-6544-956F-F8EC-A0C726980C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36569" y="2435360"/>
                  <a:ext cx="1634836" cy="1256145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Abgerundetes Rechteck 7">
              <a:extLst>
                <a:ext uri="{FF2B5EF4-FFF2-40B4-BE49-F238E27FC236}">
                  <a16:creationId xmlns:a16="http://schemas.microsoft.com/office/drawing/2014/main" id="{3407EC1A-17C8-7B8B-9BBE-08EF60B28A4E}"/>
                </a:ext>
              </a:extLst>
            </p:cNvPr>
            <p:cNvSpPr/>
            <p:nvPr/>
          </p:nvSpPr>
          <p:spPr>
            <a:xfrm>
              <a:off x="2551546" y="4953731"/>
              <a:ext cx="1634836" cy="1256145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 err="1"/>
                <a:t>Algebraic</a:t>
              </a:r>
              <a:r>
                <a:rPr lang="de-DE" sz="2000" dirty="0"/>
                <a:t> </a:t>
              </a:r>
              <a:r>
                <a:rPr lang="de-DE" sz="2000" dirty="0" err="1"/>
                <a:t>equation</a:t>
              </a:r>
              <a:endParaRPr lang="de-DE" sz="20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Abgerundetes Rechteck 9">
                  <a:extLst>
                    <a:ext uri="{FF2B5EF4-FFF2-40B4-BE49-F238E27FC236}">
                      <a16:creationId xmlns:a16="http://schemas.microsoft.com/office/drawing/2014/main" id="{9B55D1FF-8D4B-63AF-2DFC-F9800997C8D4}"/>
                    </a:ext>
                  </a:extLst>
                </p:cNvPr>
                <p:cNvSpPr/>
                <p:nvPr/>
              </p:nvSpPr>
              <p:spPr>
                <a:xfrm>
                  <a:off x="5636569" y="4953731"/>
                  <a:ext cx="1634836" cy="1256145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de-DE" sz="2000" dirty="0"/>
                    <a:t>Solution</a:t>
                  </a:r>
                  <a:endParaRPr lang="de-DE" sz="1300" b="0" i="1" dirty="0">
                    <a:latin typeface="Cambria Math" panose="02040503050406030204" pitchFamily="18" charset="0"/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d>
                          <m:dPr>
                            <m:ctrlPr>
                              <a:rPr lang="de-DE" sz="13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13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)∙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300" dirty="0"/>
                </a:p>
              </p:txBody>
            </p:sp>
          </mc:Choice>
          <mc:Fallback xmlns="">
            <p:sp>
              <p:nvSpPr>
                <p:cNvPr id="10" name="Abgerundetes Rechteck 9">
                  <a:extLst>
                    <a:ext uri="{FF2B5EF4-FFF2-40B4-BE49-F238E27FC236}">
                      <a16:creationId xmlns:a16="http://schemas.microsoft.com/office/drawing/2014/main" id="{9B55D1FF-8D4B-63AF-2DFC-F9800997C8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36569" y="4953731"/>
                  <a:ext cx="1634836" cy="1256145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feld 10">
                  <a:extLst>
                    <a:ext uri="{FF2B5EF4-FFF2-40B4-BE49-F238E27FC236}">
                      <a16:creationId xmlns:a16="http://schemas.microsoft.com/office/drawing/2014/main" id="{E9430C34-855F-F102-D34C-11CA78692FBB}"/>
                    </a:ext>
                  </a:extLst>
                </p:cNvPr>
                <p:cNvSpPr txBox="1"/>
                <p:nvPr/>
              </p:nvSpPr>
              <p:spPr>
                <a:xfrm>
                  <a:off x="2685443" y="4069622"/>
                  <a:ext cx="296748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oMath>
                    </m:oMathPara>
                  </a14:m>
                  <a:endParaRPr lang="de-DE" sz="2800" dirty="0"/>
                </a:p>
              </p:txBody>
            </p:sp>
          </mc:Choice>
          <mc:Fallback xmlns="">
            <p:sp>
              <p:nvSpPr>
                <p:cNvPr id="11" name="Textfeld 10">
                  <a:extLst>
                    <a:ext uri="{FF2B5EF4-FFF2-40B4-BE49-F238E27FC236}">
                      <a16:creationId xmlns:a16="http://schemas.microsoft.com/office/drawing/2014/main" id="{E9430C34-855F-F102-D34C-11CA78692F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85443" y="4069622"/>
                  <a:ext cx="296748" cy="430887"/>
                </a:xfrm>
                <a:prstGeom prst="rect">
                  <a:avLst/>
                </a:prstGeom>
                <a:blipFill>
                  <a:blip r:embed="rId5"/>
                  <a:stretch>
                    <a:fillRect l="-29167" r="-25000" b="-5882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feld 11">
                  <a:extLst>
                    <a:ext uri="{FF2B5EF4-FFF2-40B4-BE49-F238E27FC236}">
                      <a16:creationId xmlns:a16="http://schemas.microsoft.com/office/drawing/2014/main" id="{14B842ED-7FC5-1D39-9F76-E820A7C3C5A9}"/>
                    </a:ext>
                  </a:extLst>
                </p:cNvPr>
                <p:cNvSpPr txBox="1"/>
                <p:nvPr/>
              </p:nvSpPr>
              <p:spPr>
                <a:xfrm>
                  <a:off x="6840759" y="4069622"/>
                  <a:ext cx="662554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de-DE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ℒ</m:t>
                            </m:r>
                          </m:e>
                          <m:sup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oMath>
                    </m:oMathPara>
                  </a14:m>
                  <a:endParaRPr lang="de-DE" sz="2800" dirty="0"/>
                </a:p>
              </p:txBody>
            </p:sp>
          </mc:Choice>
          <mc:Fallback xmlns="">
            <p:sp>
              <p:nvSpPr>
                <p:cNvPr id="12" name="Textfeld 11">
                  <a:extLst>
                    <a:ext uri="{FF2B5EF4-FFF2-40B4-BE49-F238E27FC236}">
                      <a16:creationId xmlns:a16="http://schemas.microsoft.com/office/drawing/2014/main" id="{14B842ED-7FC5-1D39-9F76-E820A7C3C5A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40759" y="4069622"/>
                  <a:ext cx="662554" cy="430887"/>
                </a:xfrm>
                <a:prstGeom prst="rect">
                  <a:avLst/>
                </a:prstGeom>
                <a:blipFill>
                  <a:blip r:embed="rId6"/>
                  <a:stretch>
                    <a:fillRect l="-13208" t="-2941" r="-3774" b="-5882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Pfeil nach unten 12">
              <a:extLst>
                <a:ext uri="{FF2B5EF4-FFF2-40B4-BE49-F238E27FC236}">
                  <a16:creationId xmlns:a16="http://schemas.microsoft.com/office/drawing/2014/main" id="{C4E8C679-6F33-E58A-FEB1-A159C0C7BC4F}"/>
                </a:ext>
              </a:extLst>
            </p:cNvPr>
            <p:cNvSpPr/>
            <p:nvPr/>
          </p:nvSpPr>
          <p:spPr>
            <a:xfrm>
              <a:off x="3071091" y="3928676"/>
              <a:ext cx="595745" cy="812800"/>
            </a:xfrm>
            <a:prstGeom prst="down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noFill/>
              </a:endParaRPr>
            </a:p>
          </p:txBody>
        </p:sp>
        <p:sp>
          <p:nvSpPr>
            <p:cNvPr id="14" name="Pfeil nach unten 13">
              <a:extLst>
                <a:ext uri="{FF2B5EF4-FFF2-40B4-BE49-F238E27FC236}">
                  <a16:creationId xmlns:a16="http://schemas.microsoft.com/office/drawing/2014/main" id="{8CFD042A-E7A7-B998-A994-E185236A30FF}"/>
                </a:ext>
              </a:extLst>
            </p:cNvPr>
            <p:cNvSpPr/>
            <p:nvPr/>
          </p:nvSpPr>
          <p:spPr>
            <a:xfrm rot="16200000">
              <a:off x="4613603" y="5175402"/>
              <a:ext cx="595745" cy="812800"/>
            </a:xfrm>
            <a:prstGeom prst="down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noFill/>
              </a:endParaRPr>
            </a:p>
          </p:txBody>
        </p:sp>
        <p:sp>
          <p:nvSpPr>
            <p:cNvPr id="15" name="Pfeil nach unten 14">
              <a:extLst>
                <a:ext uri="{FF2B5EF4-FFF2-40B4-BE49-F238E27FC236}">
                  <a16:creationId xmlns:a16="http://schemas.microsoft.com/office/drawing/2014/main" id="{6735BAF9-E180-5535-F394-C0ED2EB85AEB}"/>
                </a:ext>
              </a:extLst>
            </p:cNvPr>
            <p:cNvSpPr/>
            <p:nvPr/>
          </p:nvSpPr>
          <p:spPr>
            <a:xfrm rot="10800000">
              <a:off x="6156114" y="3916218"/>
              <a:ext cx="595745" cy="812800"/>
            </a:xfrm>
            <a:prstGeom prst="down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noFill/>
              </a:endParaRPr>
            </a:p>
          </p:txBody>
        </p:sp>
      </p:grpSp>
      <p:sp>
        <p:nvSpPr>
          <p:cNvPr id="17" name="Textfeld 16">
            <a:extLst>
              <a:ext uri="{FF2B5EF4-FFF2-40B4-BE49-F238E27FC236}">
                <a16:creationId xmlns:a16="http://schemas.microsoft.com/office/drawing/2014/main" id="{5DCA6251-648F-272C-D284-5854FDFF9B09}"/>
              </a:ext>
            </a:extLst>
          </p:cNvPr>
          <p:cNvSpPr txBox="1"/>
          <p:nvPr/>
        </p:nvSpPr>
        <p:spPr>
          <a:xfrm>
            <a:off x="8968685" y="3820533"/>
            <a:ext cx="25800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 err="1"/>
              <a:t>most</a:t>
            </a:r>
            <a:r>
              <a:rPr lang="de-DE" sz="2200" dirty="0"/>
              <a:t> </a:t>
            </a:r>
            <a:r>
              <a:rPr lang="de-DE" sz="2200" dirty="0" err="1"/>
              <a:t>elaborate</a:t>
            </a:r>
            <a:r>
              <a:rPr lang="de-DE" sz="2200" dirty="0"/>
              <a:t> </a:t>
            </a:r>
            <a:r>
              <a:rPr lang="de-DE" sz="2200" dirty="0" err="1"/>
              <a:t>part</a:t>
            </a:r>
            <a:endParaRPr lang="de-DE" sz="2200" dirty="0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53CAC93A-0896-9F37-36E4-DF895F5CCD44}"/>
              </a:ext>
            </a:extLst>
          </p:cNvPr>
          <p:cNvCxnSpPr>
            <a:stCxn id="17" idx="1"/>
            <a:endCxn id="12" idx="3"/>
          </p:cNvCxnSpPr>
          <p:nvPr/>
        </p:nvCxnSpPr>
        <p:spPr>
          <a:xfrm flipH="1" flipV="1">
            <a:off x="7472755" y="3985967"/>
            <a:ext cx="1495930" cy="500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743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9FF17A-ACAD-0C7F-FA2D-2E1F656A4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Transfer </a:t>
            </a:r>
            <a:r>
              <a:rPr lang="de-DE" dirty="0" err="1"/>
              <a:t>Function</a:t>
            </a:r>
            <a:r>
              <a:rPr lang="de-DE" dirty="0"/>
              <a:t> in Polynomial 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ACEB9D5-0412-E8FF-40F9-DF71857058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80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1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num>
                        <m:den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l-GR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  <m:r>
                        <a:rPr lang="de-DE" sz="1800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de-DE" sz="1800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1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de-DE" sz="1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num>
                        <m:den>
                          <m:sSup>
                            <m:sSupPr>
                              <m:ctrlPr>
                                <a:rPr lang="de-DE" sz="1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l-GR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𝜁</m:t>
                          </m:r>
                          <m:sSub>
                            <m:sSubPr>
                              <m:ctrlPr>
                                <a:rPr lang="el-GR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de-DE" sz="1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de-DE" sz="1800" b="0" i="1" smtClean="0">
                          <a:latin typeface="Cambria Math" panose="02040503050406030204" pitchFamily="18" charset="0"/>
                        </a:rPr>
                        <m:t>,  …</m:t>
                      </m:r>
                    </m:oMath>
                  </m:oMathPara>
                </a14:m>
                <a:endParaRPr lang="de-DE" sz="1800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sSup>
                          <m:sSup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⋯+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⋯+</m:t>
                        </m:r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⋯+</m:t>
                        </m:r>
                        <m:f>
                          <m:fPr>
                            <m:ctrlPr>
                              <a:rPr lang="de-DE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num>
                      <m:den>
                        <m:f>
                          <m:f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⋯+</m:t>
                        </m:r>
                        <m:f>
                          <m:f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∏"/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  <m:e>
                            <m:d>
                              <m:dPr>
                                <m:ctrlPr>
                                  <a:rPr lang="de-DE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num>
                      <m:den>
                        <m:nary>
                          <m:naryPr>
                            <m:chr m:val="∏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d>
                              <m:d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  <m:r>
                                      <a:rPr lang="de-DE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ACEB9D5-0412-E8FF-40F9-DF71857058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b="-959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101D8AB-1A6B-3BA3-1ABE-B24A0DAC5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16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3C524DCC-4A05-2DF6-7FAB-368DFC4A5E28}"/>
                  </a:ext>
                </a:extLst>
              </p:cNvPr>
              <p:cNvSpPr txBox="1"/>
              <p:nvPr/>
            </p:nvSpPr>
            <p:spPr>
              <a:xfrm>
                <a:off x="5314022" y="5231215"/>
                <a:ext cx="4174989" cy="46166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2400" dirty="0"/>
                  <a:t>roots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numerator</a:t>
                </a:r>
                <a:r>
                  <a:rPr lang="de-DE" sz="2400" dirty="0"/>
                  <a:t>: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de-DE" sz="2400" dirty="0"/>
                  <a:t> zeros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3C524DCC-4A05-2DF6-7FAB-368DFC4A5E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4022" y="5231215"/>
                <a:ext cx="4174989" cy="461665"/>
              </a:xfrm>
              <a:prstGeom prst="rect">
                <a:avLst/>
              </a:prstGeom>
              <a:blipFill>
                <a:blip r:embed="rId3"/>
                <a:stretch>
                  <a:fillRect l="-2424" t="-7895" b="-2894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5FB51312-3789-7603-D6F3-A5689EC22FC0}"/>
                  </a:ext>
                </a:extLst>
              </p:cNvPr>
              <p:cNvSpPr txBox="1"/>
              <p:nvPr/>
            </p:nvSpPr>
            <p:spPr>
              <a:xfrm>
                <a:off x="5314022" y="5786177"/>
                <a:ext cx="4447884" cy="4901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2400" dirty="0"/>
                  <a:t>roots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denominator</a:t>
                </a:r>
                <a:r>
                  <a:rPr lang="de-DE" sz="2400" dirty="0"/>
                  <a:t>: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de-DE" sz="2400" dirty="0"/>
                  <a:t> poles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5FB51312-3789-7603-D6F3-A5689EC22F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4022" y="5786177"/>
                <a:ext cx="4447884" cy="490199"/>
              </a:xfrm>
              <a:prstGeom prst="rect">
                <a:avLst/>
              </a:prstGeom>
              <a:blipFill>
                <a:blip r:embed="rId4"/>
                <a:stretch>
                  <a:fillRect l="-2279" t="-7500" b="-2500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C9808AD5-7B95-DF7C-8A21-F1067736C967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465558" y="5335480"/>
            <a:ext cx="848464" cy="1265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1E7EC522-CE07-C335-C674-FF6647DCCCB3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4465558" y="5705681"/>
            <a:ext cx="848464" cy="3255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0A24B6BD-9064-2C10-584D-40EE55520987}"/>
              </a:ext>
            </a:extLst>
          </p:cNvPr>
          <p:cNvSpPr txBox="1"/>
          <p:nvPr/>
        </p:nvSpPr>
        <p:spPr>
          <a:xfrm>
            <a:off x="8308285" y="1954045"/>
            <a:ext cx="33280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Input </a:t>
            </a:r>
            <a:r>
              <a:rPr lang="de-DE" dirty="0" err="1"/>
              <a:t>coupling</a:t>
            </a:r>
            <a:r>
              <a:rPr lang="de-DE" dirty="0"/>
              <a:t>:</a:t>
            </a:r>
          </a:p>
          <a:p>
            <a:r>
              <a:rPr lang="de-DE" dirty="0" err="1"/>
              <a:t>describes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enters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(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contain</a:t>
            </a:r>
            <a:r>
              <a:rPr lang="de-DE" dirty="0"/>
              <a:t> time derivatives)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BFA35AC8-6DFE-7D78-25F3-032E358E4CDE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6684885" y="2554210"/>
            <a:ext cx="1623400" cy="4595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0007549E-73E3-87CB-1FFB-C3A6797BD7AC}"/>
              </a:ext>
            </a:extLst>
          </p:cNvPr>
          <p:cNvSpPr txBox="1"/>
          <p:nvPr/>
        </p:nvSpPr>
        <p:spPr>
          <a:xfrm>
            <a:off x="8313118" y="4211011"/>
            <a:ext cx="33280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Intrinsic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:</a:t>
            </a:r>
          </a:p>
          <a:p>
            <a:r>
              <a:rPr lang="de-DE" dirty="0" err="1">
                <a:ea typeface="Cambria Math" panose="02040503050406030204" pitchFamily="18" charset="0"/>
              </a:rPr>
              <a:t>characteristic</a:t>
            </a:r>
            <a:r>
              <a:rPr lang="de-DE" dirty="0">
                <a:ea typeface="Cambria Math" panose="02040503050406030204" pitchFamily="18" charset="0"/>
              </a:rPr>
              <a:t> polynomial </a:t>
            </a:r>
            <a:r>
              <a:rPr lang="de-DE" dirty="0" err="1">
                <a:ea typeface="Cambria Math" panose="02040503050406030204" pitchFamily="18" charset="0"/>
              </a:rPr>
              <a:t>of</a:t>
            </a:r>
            <a:r>
              <a:rPr lang="de-DE" dirty="0">
                <a:ea typeface="Cambria Math" panose="02040503050406030204" pitchFamily="18" charset="0"/>
              </a:rPr>
              <a:t> </a:t>
            </a:r>
            <a:r>
              <a:rPr lang="de-DE" dirty="0" err="1">
                <a:ea typeface="Cambria Math" panose="02040503050406030204" pitchFamily="18" charset="0"/>
              </a:rPr>
              <a:t>the</a:t>
            </a:r>
            <a:r>
              <a:rPr lang="de-DE" dirty="0">
                <a:ea typeface="Cambria Math" panose="02040503050406030204" pitchFamily="18" charset="0"/>
              </a:rPr>
              <a:t> </a:t>
            </a:r>
            <a:r>
              <a:rPr lang="de-DE" dirty="0" err="1">
                <a:ea typeface="Cambria Math" panose="02040503050406030204" pitchFamily="18" charset="0"/>
              </a:rPr>
              <a:t>system</a:t>
            </a:r>
            <a:endParaRPr lang="de-DE" dirty="0">
              <a:ea typeface="Cambria Math" panose="02040503050406030204" pitchFamily="18" charset="0"/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70D907F-98BE-B745-4EF4-F0622F63A468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6684885" y="4031624"/>
            <a:ext cx="1628233" cy="6410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5A79E76-329C-A57C-F1F0-E606A9E7854A}"/>
                  </a:ext>
                </a:extLst>
              </p:cNvPr>
              <p:cNvSpPr txBox="1"/>
              <p:nvPr/>
            </p:nvSpPr>
            <p:spPr>
              <a:xfrm>
                <a:off x="2230323" y="6229026"/>
                <a:ext cx="768479" cy="572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5A79E76-329C-A57C-F1F0-E606A9E785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0323" y="6229026"/>
                <a:ext cx="768479" cy="572721"/>
              </a:xfrm>
              <a:prstGeom prst="rect">
                <a:avLst/>
              </a:prstGeom>
              <a:blipFill>
                <a:blip r:embed="rId5"/>
                <a:stretch>
                  <a:fillRect l="-8065" t="-2174" b="-65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E89A852-5C2C-AFAE-3C9A-7227CE29D482}"/>
              </a:ext>
            </a:extLst>
          </p:cNvPr>
          <p:cNvCxnSpPr/>
          <p:nvPr/>
        </p:nvCxnSpPr>
        <p:spPr>
          <a:xfrm flipV="1">
            <a:off x="2532356" y="5809605"/>
            <a:ext cx="73152" cy="5232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Pfeil nach unten 25">
            <a:extLst>
              <a:ext uri="{FF2B5EF4-FFF2-40B4-BE49-F238E27FC236}">
                <a16:creationId xmlns:a16="http://schemas.microsoft.com/office/drawing/2014/main" id="{07119AE8-4867-2072-86D0-2F22E8B120B3}"/>
              </a:ext>
            </a:extLst>
          </p:cNvPr>
          <p:cNvSpPr/>
          <p:nvPr/>
        </p:nvSpPr>
        <p:spPr>
          <a:xfrm>
            <a:off x="3205267" y="4253193"/>
            <a:ext cx="320040" cy="5308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383E774-549A-E483-8278-4F4E3B0384CE}"/>
              </a:ext>
            </a:extLst>
          </p:cNvPr>
          <p:cNvSpPr txBox="1"/>
          <p:nvPr/>
        </p:nvSpPr>
        <p:spPr>
          <a:xfrm>
            <a:off x="838200" y="4137669"/>
            <a:ext cx="2404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fundamental </a:t>
            </a:r>
            <a:r>
              <a:rPr lang="de-DE" dirty="0" err="1"/>
              <a:t>theorem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algebra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F9D3521-F623-36F5-4BC9-18F87096B2E5}"/>
                  </a:ext>
                </a:extLst>
              </p:cNvPr>
              <p:cNvSpPr txBox="1"/>
              <p:nvPr/>
            </p:nvSpPr>
            <p:spPr>
              <a:xfrm>
                <a:off x="4922675" y="4282988"/>
                <a:ext cx="752322" cy="5729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F9D3521-F623-36F5-4BC9-18F87096B2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2675" y="4282988"/>
                <a:ext cx="752322" cy="572977"/>
              </a:xfrm>
              <a:prstGeom prst="rect">
                <a:avLst/>
              </a:prstGeom>
              <a:blipFill>
                <a:blip r:embed="rId6"/>
                <a:stretch>
                  <a:fillRect l="-6667" t="-2174" r="-3333" b="-86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DAA396B-1C04-92B8-3C0F-1507F5A0BB25}"/>
              </a:ext>
            </a:extLst>
          </p:cNvPr>
          <p:cNvCxnSpPr/>
          <p:nvPr/>
        </p:nvCxnSpPr>
        <p:spPr>
          <a:xfrm flipV="1">
            <a:off x="5277446" y="3911320"/>
            <a:ext cx="73152" cy="5232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AE16D85C-0792-587D-8206-CD37B11FC432}"/>
                  </a:ext>
                </a:extLst>
              </p:cNvPr>
              <p:cNvSpPr txBox="1"/>
              <p:nvPr/>
            </p:nvSpPr>
            <p:spPr>
              <a:xfrm>
                <a:off x="3978472" y="6352143"/>
                <a:ext cx="711898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dirty="0" err="1"/>
                  <a:t>Causality</a:t>
                </a:r>
                <a:r>
                  <a:rPr lang="de-DE" dirty="0"/>
                  <a:t> </a:t>
                </a:r>
                <a:r>
                  <a:rPr lang="de-DE" dirty="0" err="1"/>
                  <a:t>requires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output</a:t>
                </a:r>
                <a:r>
                  <a:rPr lang="de-DE" dirty="0"/>
                  <a:t> </a:t>
                </a:r>
                <a:r>
                  <a:rPr lang="de-DE" dirty="0" err="1"/>
                  <a:t>cannot</a:t>
                </a:r>
                <a:r>
                  <a:rPr lang="de-DE" dirty="0"/>
                  <a:t> </a:t>
                </a:r>
                <a:r>
                  <a:rPr lang="de-DE" dirty="0" err="1"/>
                  <a:t>depend</a:t>
                </a:r>
                <a:r>
                  <a:rPr lang="de-DE" dirty="0"/>
                  <a:t> on derivative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input</a:t>
                </a:r>
                <a:r>
                  <a:rPr lang="de-DE" dirty="0"/>
                  <a:t>)</a:t>
                </a:r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AE16D85C-0792-587D-8206-CD37B11FC4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8472" y="6352143"/>
                <a:ext cx="7118984" cy="369332"/>
              </a:xfrm>
              <a:prstGeom prst="rect">
                <a:avLst/>
              </a:prstGeom>
              <a:blipFill>
                <a:blip r:embed="rId7"/>
                <a:stretch>
                  <a:fillRect l="-713" t="-6667" r="-535" b="-2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4703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694C2F39-66B5-B156-C7D8-FFEC26701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Graphical</a:t>
            </a:r>
            <a:r>
              <a:rPr lang="de-DE" dirty="0"/>
              <a:t> Interpretation </a:t>
            </a:r>
            <a:r>
              <a:rPr lang="de-DE" dirty="0" err="1"/>
              <a:t>of</a:t>
            </a:r>
            <a:r>
              <a:rPr lang="de-DE" dirty="0"/>
              <a:t> Transfer </a:t>
            </a:r>
            <a:r>
              <a:rPr lang="de-DE" dirty="0" err="1"/>
              <a:t>Function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5CFDD05-DD21-A524-7C62-511A9043C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17</a:t>
            </a:fld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7BC7395-9AD6-548C-CA25-8438970BA01D}"/>
              </a:ext>
            </a:extLst>
          </p:cNvPr>
          <p:cNvSpPr txBox="1"/>
          <p:nvPr/>
        </p:nvSpPr>
        <p:spPr>
          <a:xfrm>
            <a:off x="7772400" y="2905780"/>
            <a:ext cx="324478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sz="2800" dirty="0" err="1"/>
              <a:t>Contains</a:t>
            </a:r>
            <a:r>
              <a:rPr lang="de-DE" sz="2800" dirty="0"/>
              <a:t> (</a:t>
            </a:r>
            <a:r>
              <a:rPr lang="de-DE" sz="2800" dirty="0" err="1"/>
              <a:t>complex</a:t>
            </a:r>
            <a:r>
              <a:rPr lang="de-DE" sz="2800" dirty="0"/>
              <a:t>) </a:t>
            </a:r>
            <a:r>
              <a:rPr lang="de-DE" sz="2800" dirty="0" err="1"/>
              <a:t>poles</a:t>
            </a:r>
            <a:r>
              <a:rPr lang="de-DE" sz="2800" dirty="0"/>
              <a:t> and </a:t>
            </a:r>
            <a:r>
              <a:rPr lang="de-DE" sz="2800" dirty="0" err="1"/>
              <a:t>zeros</a:t>
            </a:r>
            <a:endParaRPr lang="de-DE" sz="2800" dirty="0"/>
          </a:p>
        </p:txBody>
      </p:sp>
      <p:pic>
        <p:nvPicPr>
          <p:cNvPr id="11" name="Grafik 10" descr="Ein Bild, das Entwurf, Zeichnung, Origami, Diagramm enthält.&#10;&#10;KI-generierte Inhalte können fehlerhaft sein.">
            <a:extLst>
              <a:ext uri="{FF2B5EF4-FFF2-40B4-BE49-F238E27FC236}">
                <a16:creationId xmlns:a16="http://schemas.microsoft.com/office/drawing/2014/main" id="{3D23335F-E8F4-5BBE-5C33-FFBA307EF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" y="1867190"/>
            <a:ext cx="7772400" cy="4926802"/>
          </a:xfrm>
          <a:prstGeom prst="rect">
            <a:avLst/>
          </a:prstGeom>
        </p:spPr>
      </p:pic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62DAEBF4-5B96-EE5A-BA87-C11634B61553}"/>
              </a:ext>
            </a:extLst>
          </p:cNvPr>
          <p:cNvCxnSpPr>
            <a:cxnSpLocks/>
          </p:cNvCxnSpPr>
          <p:nvPr/>
        </p:nvCxnSpPr>
        <p:spPr>
          <a:xfrm flipH="1" flipV="1">
            <a:off x="4361688" y="2359152"/>
            <a:ext cx="3474720" cy="12185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7F775822-432D-14E6-8B7A-C99F8178B959}"/>
              </a:ext>
            </a:extLst>
          </p:cNvPr>
          <p:cNvCxnSpPr>
            <a:cxnSpLocks/>
          </p:cNvCxnSpPr>
          <p:nvPr/>
        </p:nvCxnSpPr>
        <p:spPr>
          <a:xfrm flipH="1">
            <a:off x="4700016" y="3754203"/>
            <a:ext cx="4683681" cy="18053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9F35980-4FB8-8C83-8890-0BE0F122F982}"/>
              </a:ext>
            </a:extLst>
          </p:cNvPr>
          <p:cNvSpPr txBox="1"/>
          <p:nvPr/>
        </p:nvSpPr>
        <p:spPr>
          <a:xfrm>
            <a:off x="2565647" y="1594273"/>
            <a:ext cx="1601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conjugate</a:t>
            </a:r>
            <a:r>
              <a:rPr lang="de-DE" dirty="0"/>
              <a:t> pair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A1A1B52-A664-2747-84E1-5B16A525A004}"/>
              </a:ext>
            </a:extLst>
          </p:cNvPr>
          <p:cNvCxnSpPr/>
          <p:nvPr/>
        </p:nvCxnSpPr>
        <p:spPr>
          <a:xfrm>
            <a:off x="3373515" y="1970843"/>
            <a:ext cx="834501" cy="2840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8F829F5-2C4D-FD2F-F5C2-3F0092C14AC7}"/>
              </a:ext>
            </a:extLst>
          </p:cNvPr>
          <p:cNvCxnSpPr>
            <a:cxnSpLocks/>
          </p:cNvCxnSpPr>
          <p:nvPr/>
        </p:nvCxnSpPr>
        <p:spPr>
          <a:xfrm flipH="1">
            <a:off x="3204839" y="1963605"/>
            <a:ext cx="161636" cy="468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1231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6F4967-3130-B3F1-64CE-102AB64E9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Poles and Zeros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0DD9E33-954D-11C2-F799-723FDACB42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Poles and </a:t>
                </a:r>
                <a:r>
                  <a:rPr lang="de-DE" sz="2600" dirty="0" err="1"/>
                  <a:t>zeros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a </a:t>
                </a:r>
                <a:r>
                  <a:rPr lang="de-DE" sz="2600" dirty="0" err="1"/>
                  <a:t>transfer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function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be</a:t>
                </a:r>
                <a:r>
                  <a:rPr lang="de-DE" sz="2600" dirty="0"/>
                  <a:t> real </a:t>
                </a:r>
                <a:r>
                  <a:rPr lang="de-DE" sz="2600" dirty="0" err="1"/>
                  <a:t>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complex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Complex</a:t>
                </a:r>
                <a:r>
                  <a:rPr lang="de-DE" sz="2600" dirty="0"/>
                  <a:t> </a:t>
                </a:r>
                <a:r>
                  <a:rPr lang="de-DE" sz="2600" dirty="0" err="1"/>
                  <a:t>poles</a:t>
                </a:r>
                <a:r>
                  <a:rPr lang="de-DE" sz="2600" dirty="0"/>
                  <a:t>/</a:t>
                </a:r>
                <a:r>
                  <a:rPr lang="de-DE" sz="2600" dirty="0" err="1"/>
                  <a:t>zeros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always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appear</a:t>
                </a:r>
                <a:r>
                  <a:rPr lang="de-DE" sz="2600" dirty="0"/>
                  <a:t> in </a:t>
                </a:r>
                <a:r>
                  <a:rPr lang="de-DE" sz="2600" dirty="0" err="1"/>
                  <a:t>conjugate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pairs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real </a:t>
                </a:r>
                <a:r>
                  <a:rPr lang="de-DE" sz="2600" dirty="0" err="1"/>
                  <a:t>physical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systems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need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real </a:t>
                </a:r>
                <a:r>
                  <a:rPr lang="de-DE" sz="2600" dirty="0" err="1"/>
                  <a:t>coefficients</a:t>
                </a:r>
                <a:r>
                  <a:rPr lang="de-DE" sz="2600" dirty="0"/>
                  <a:t> in differential </a:t>
                </a:r>
                <a:r>
                  <a:rPr lang="de-DE" sz="2600" dirty="0" err="1"/>
                  <a:t>equations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Poles </a:t>
                </a:r>
                <a:r>
                  <a:rPr lang="de-DE" sz="2600" dirty="0" err="1"/>
                  <a:t>determine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stability</a:t>
                </a:r>
                <a:r>
                  <a:rPr lang="de-DE" sz="2600" dirty="0"/>
                  <a:t> and </a:t>
                </a:r>
                <a:r>
                  <a:rPr lang="de-DE" sz="2600" dirty="0" err="1"/>
                  <a:t>dynamics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system’s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natural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p>
                      <m:sSup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𝑝𝑖</m:t>
                            </m:r>
                          </m:sub>
                        </m:s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de-DE" sz="2400" dirty="0"/>
                  <a:t>,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2400" b="0" i="0" smtClean="0">
                            <a:latin typeface="Cambria Math" panose="02040503050406030204" pitchFamily="18" charset="0"/>
                          </a:rPr>
                          <m:t>hom</m:t>
                        </m:r>
                      </m:sub>
                    </m:sSub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de-DE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nary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Zeros </a:t>
                </a:r>
                <a:r>
                  <a:rPr lang="de-DE" sz="2600" dirty="0" err="1"/>
                  <a:t>shape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forced</a:t>
                </a:r>
                <a:r>
                  <a:rPr lang="de-DE" sz="2600" dirty="0"/>
                  <a:t> (input-</a:t>
                </a:r>
                <a:r>
                  <a:rPr lang="de-DE" sz="2600" dirty="0" err="1"/>
                  <a:t>driven</a:t>
                </a:r>
                <a:r>
                  <a:rPr lang="de-DE" sz="2600" dirty="0"/>
                  <a:t>) </a:t>
                </a:r>
                <a:r>
                  <a:rPr lang="de-DE" sz="2600" dirty="0" err="1"/>
                  <a:t>response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0DD9E33-954D-11C2-F799-723FDACB42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17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9FD451-8B55-FF13-9926-81C399F0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18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165C318-795E-0F02-E132-2DB10AE3795D}"/>
                  </a:ext>
                </a:extLst>
              </p:cNvPr>
              <p:cNvSpPr txBox="1"/>
              <p:nvPr/>
            </p:nvSpPr>
            <p:spPr>
              <a:xfrm>
                <a:off x="2715829" y="3495127"/>
                <a:ext cx="4821314" cy="40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</m:d>
                        </m:e>
                      </m:d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</m:d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</m:d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165C318-795E-0F02-E132-2DB10AE379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5829" y="3495127"/>
                <a:ext cx="4821314" cy="404983"/>
              </a:xfrm>
              <a:prstGeom prst="rect">
                <a:avLst/>
              </a:prstGeom>
              <a:blipFill>
                <a:blip r:embed="rId3"/>
                <a:stretch>
                  <a:fillRect b="-882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feld 4">
            <a:extLst>
              <a:ext uri="{FF2B5EF4-FFF2-40B4-BE49-F238E27FC236}">
                <a16:creationId xmlns:a16="http://schemas.microsoft.com/office/drawing/2014/main" id="{3F634B3A-D0D9-775A-F3DD-562AF0D54C5E}"/>
              </a:ext>
            </a:extLst>
          </p:cNvPr>
          <p:cNvSpPr txBox="1"/>
          <p:nvPr/>
        </p:nvSpPr>
        <p:spPr>
          <a:xfrm>
            <a:off x="8973705" y="5141798"/>
            <a:ext cx="24786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More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later</a:t>
            </a:r>
            <a:r>
              <a:rPr lang="de-DE" dirty="0"/>
              <a:t> …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B9B69A3-FC84-A46A-7F08-579BF2031417}"/>
              </a:ext>
            </a:extLst>
          </p:cNvPr>
          <p:cNvSpPr txBox="1"/>
          <p:nvPr/>
        </p:nvSpPr>
        <p:spPr>
          <a:xfrm>
            <a:off x="9982200" y="405629"/>
            <a:ext cx="162288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PT1: </a:t>
            </a:r>
            <a:r>
              <a:rPr lang="de-DE" dirty="0" err="1"/>
              <a:t>one</a:t>
            </a:r>
            <a:r>
              <a:rPr lang="de-DE" dirty="0"/>
              <a:t> pole</a:t>
            </a:r>
          </a:p>
          <a:p>
            <a:r>
              <a:rPr lang="de-DE" dirty="0"/>
              <a:t>PT2: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poles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1564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9FCA0B-0590-B36D-0C61-9DF2C0CEA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Block </a:t>
            </a:r>
            <a:r>
              <a:rPr lang="de-DE" dirty="0" err="1"/>
              <a:t>Diagrams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1085116-0531-3B25-1AD7-9FEC807F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C2E12BBB-E063-8C4D-AB0F-D65C3EEC778D}"/>
                  </a:ext>
                </a:extLst>
              </p:cNvPr>
              <p:cNvSpPr/>
              <p:nvPr/>
            </p:nvSpPr>
            <p:spPr>
              <a:xfrm>
                <a:off x="5103669" y="3039340"/>
                <a:ext cx="1162660" cy="77931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C2E12BBB-E063-8C4D-AB0F-D65C3EEC77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3669" y="3039340"/>
                <a:ext cx="1162660" cy="77931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86C5CFF8-6639-A1A9-6FE5-DC3FE76870F4}"/>
                  </a:ext>
                </a:extLst>
              </p:cNvPr>
              <p:cNvSpPr txBox="1"/>
              <p:nvPr/>
            </p:nvSpPr>
            <p:spPr>
              <a:xfrm>
                <a:off x="3941009" y="2935519"/>
                <a:ext cx="100816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86C5CFF8-6639-A1A9-6FE5-DC3FE76870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1009" y="2935519"/>
                <a:ext cx="1008161" cy="523220"/>
              </a:xfrm>
              <a:prstGeom prst="rect">
                <a:avLst/>
              </a:prstGeom>
              <a:blipFill>
                <a:blip r:embed="rId3"/>
                <a:stretch>
                  <a:fillRect r="-3750" b="-1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421548D2-0177-3287-DCD3-D6C2ADD18CFB}"/>
                  </a:ext>
                </a:extLst>
              </p:cNvPr>
              <p:cNvSpPr txBox="1"/>
              <p:nvPr/>
            </p:nvSpPr>
            <p:spPr>
              <a:xfrm>
                <a:off x="6420828" y="2939579"/>
                <a:ext cx="97949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8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800" i="1" dirty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 sz="2800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421548D2-0177-3287-DCD3-D6C2ADD18C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0828" y="2939579"/>
                <a:ext cx="979499" cy="523220"/>
              </a:xfrm>
              <a:prstGeom prst="rect">
                <a:avLst/>
              </a:prstGeom>
              <a:blipFill>
                <a:blip r:embed="rId4"/>
                <a:stretch>
                  <a:fillRect r="-3846" b="-1904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15DDEB57-A4D8-0697-58DC-6AA68A82D2FE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034118" y="3429000"/>
            <a:ext cx="106955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1DBC24DB-981A-7369-A0B6-3DDFB5038549}"/>
              </a:ext>
            </a:extLst>
          </p:cNvPr>
          <p:cNvCxnSpPr>
            <a:cxnSpLocks/>
          </p:cNvCxnSpPr>
          <p:nvPr/>
        </p:nvCxnSpPr>
        <p:spPr>
          <a:xfrm>
            <a:off x="6265818" y="3458739"/>
            <a:ext cx="106955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5F5F19AC-2525-194E-CCAF-727E3C9C45D3}"/>
              </a:ext>
            </a:extLst>
          </p:cNvPr>
          <p:cNvSpPr txBox="1"/>
          <p:nvPr/>
        </p:nvSpPr>
        <p:spPr>
          <a:xfrm>
            <a:off x="3738538" y="5063490"/>
            <a:ext cx="38929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dirty="0"/>
              <a:t>Modular </a:t>
            </a:r>
            <a:r>
              <a:rPr lang="de-DE" sz="2800" dirty="0" err="1"/>
              <a:t>representation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763320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D447-446B-E09E-6F4A-522C1DBB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Schedule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F502483-E45D-7D7D-D169-ACA4F8327D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Systems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Laplace Domain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Poles/Zeros &amp; </a:t>
            </a:r>
            <a:r>
              <a:rPr lang="de-DE" dirty="0" err="1"/>
              <a:t>Stability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671907E-FFFA-73EF-8E7D-4AB4EBDD95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de-DE" dirty="0"/>
              <a:t>Controller Design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Discrete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/>
              <a:t>State Space </a:t>
            </a:r>
            <a:r>
              <a:rPr lang="de-DE" dirty="0" err="1"/>
              <a:t>Representation</a:t>
            </a:r>
            <a:endParaRPr lang="de-DE" dirty="0"/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Advanced</a:t>
            </a:r>
            <a:r>
              <a:rPr lang="de-DE" dirty="0"/>
              <a:t> Control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664D44-83AC-6A7A-17E0-C1AE2ED1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336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44509E-E7E1-0210-2281-CCC9203CA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Block </a:t>
            </a:r>
            <a:r>
              <a:rPr lang="de-DE" dirty="0" err="1"/>
              <a:t>Diagram</a:t>
            </a:r>
            <a:r>
              <a:rPr lang="de-DE" dirty="0"/>
              <a:t> Algebra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76C87ED-FF23-89FE-8CE1-3889D8FB3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20</a:t>
            </a:fld>
            <a:endParaRPr lang="en-GB"/>
          </a:p>
        </p:txBody>
      </p:sp>
      <p:pic>
        <p:nvPicPr>
          <p:cNvPr id="6" name="Grafik 5" descr="Ein Bild, das Diagramm, Reihe, Schrift, weiß enthält.&#10;&#10;KI-generierte Inhalte können fehlerhaft sein.">
            <a:extLst>
              <a:ext uri="{FF2B5EF4-FFF2-40B4-BE49-F238E27FC236}">
                <a16:creationId xmlns:a16="http://schemas.microsoft.com/office/drawing/2014/main" id="{575BE577-3716-947E-23B2-F80FB1484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966624" cy="2393896"/>
          </a:xfrm>
          <a:prstGeom prst="rect">
            <a:avLst/>
          </a:prstGeom>
        </p:spPr>
      </p:pic>
      <p:pic>
        <p:nvPicPr>
          <p:cNvPr id="8" name="Grafik 7" descr="Ein Bild, das Diagramm, Reihe, Schrift, weiß enthält.&#10;&#10;KI-generierte Inhalte können fehlerhaft sein.">
            <a:extLst>
              <a:ext uri="{FF2B5EF4-FFF2-40B4-BE49-F238E27FC236}">
                <a16:creationId xmlns:a16="http://schemas.microsoft.com/office/drawing/2014/main" id="{F0E4D41F-7CB3-580D-FDA7-6868FCF47A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437894"/>
            <a:ext cx="6347012" cy="228358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6DAF4C-271F-9B13-70E3-25562F5AE3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740" y="1689293"/>
            <a:ext cx="4339094" cy="274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268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34F634FB-12C6-E4A4-0192-D21C3C586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Series Connection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4774033-957C-A897-7272-B390B2124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21</a:t>
            </a:fld>
            <a:endParaRPr lang="en-GB"/>
          </a:p>
        </p:txBody>
      </p:sp>
      <p:pic>
        <p:nvPicPr>
          <p:cNvPr id="7" name="Grafik 6" descr="Ein Bild, das Diagramm, Schrift, Reihe, weiß enthält.&#10;&#10;KI-generierte Inhalte können fehlerhaft sein.">
            <a:extLst>
              <a:ext uri="{FF2B5EF4-FFF2-40B4-BE49-F238E27FC236}">
                <a16:creationId xmlns:a16="http://schemas.microsoft.com/office/drawing/2014/main" id="{791EA583-7073-0F68-3004-F9F921AC6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903580"/>
            <a:ext cx="7772400" cy="458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346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82CCDB-22CC-281C-FF3B-8FCF564DD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Parallel Connection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F847D79-D206-88A7-AE9A-827A142A9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22</a:t>
            </a:fld>
            <a:endParaRPr lang="en-GB"/>
          </a:p>
        </p:txBody>
      </p:sp>
      <p:pic>
        <p:nvPicPr>
          <p:cNvPr id="5" name="Grafik 4" descr="Ein Bild, das Diagramm, Schrift, Reihe enthält.&#10;&#10;KI-generierte Inhalte können fehlerhaft sein.">
            <a:extLst>
              <a:ext uri="{FF2B5EF4-FFF2-40B4-BE49-F238E27FC236}">
                <a16:creationId xmlns:a16="http://schemas.microsoft.com/office/drawing/2014/main" id="{C41CE227-16CA-55E5-6E3C-DA3C06B66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829" y="1554163"/>
            <a:ext cx="4974342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1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1508E0-7B7E-4B43-2546-AEE206214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 Connection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F714173-BB8F-B62F-E010-E83788459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23</a:t>
            </a:fld>
            <a:endParaRPr lang="en-GB"/>
          </a:p>
        </p:txBody>
      </p:sp>
      <p:pic>
        <p:nvPicPr>
          <p:cNvPr id="5" name="Grafik 4" descr="Ein Bild, das Diagramm, Reihe, Schrift, Rechteck enthält.&#10;&#10;KI-generierte Inhalte können fehlerhaft sein.">
            <a:extLst>
              <a:ext uri="{FF2B5EF4-FFF2-40B4-BE49-F238E27FC236}">
                <a16:creationId xmlns:a16="http://schemas.microsoft.com/office/drawing/2014/main" id="{BED82633-90FE-570B-EC32-F2379AF5F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134" y="1546247"/>
            <a:ext cx="5260534" cy="517522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D637DFE1-5DC8-845D-B96C-295954D14241}"/>
                  </a:ext>
                </a:extLst>
              </p:cNvPr>
              <p:cNvSpPr txBox="1"/>
              <p:nvPr/>
            </p:nvSpPr>
            <p:spPr>
              <a:xfrm>
                <a:off x="6211668" y="2020398"/>
                <a:ext cx="5825697" cy="35217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de-DE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de-DE" sz="2400" b="0" dirty="0">
                  <a:ea typeface="Cambria Math" panose="02040503050406030204" pitchFamily="18" charset="0"/>
                </a:endParaRPr>
              </a:p>
              <a:p>
                <a:endParaRPr lang="de-DE" sz="24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de-DE" sz="2400" b="0" dirty="0">
                  <a:ea typeface="Cambria Math" panose="02040503050406030204" pitchFamily="18" charset="0"/>
                </a:endParaRPr>
              </a:p>
              <a:p>
                <a:endParaRPr lang="de-DE" sz="24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f>
                        <m:f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den>
                      </m:f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b>
                                <m:sSubPr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d>
                            </m:e>
                          </m:d>
                        </m:den>
                      </m:f>
                    </m:oMath>
                  </m:oMathPara>
                </a14:m>
                <a:endParaRPr lang="de-DE" sz="2400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D637DFE1-5DC8-845D-B96C-295954D142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1668" y="2020398"/>
                <a:ext cx="5825697" cy="3521733"/>
              </a:xfrm>
              <a:prstGeom prst="rect">
                <a:avLst/>
              </a:prstGeom>
              <a:blipFill>
                <a:blip r:embed="rId3"/>
                <a:stretch>
                  <a:fillRect b="-3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19256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4A78D5-067E-21F1-2645-890D26DEF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Frequency</a:t>
            </a:r>
            <a:r>
              <a:rPr lang="de-DE" dirty="0"/>
              <a:t> Response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EDEC18C-E4CF-465B-E3BA-BAAD31B5ACD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Response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sinusoidal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r>
                  <a:rPr lang="de-DE" dirty="0"/>
                  <a:t>Amplitude and </a:t>
                </a:r>
                <a:r>
                  <a:rPr lang="de-DE" dirty="0" err="1"/>
                  <a:t>phase</a:t>
                </a:r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frequency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EDEC18C-E4CF-465B-E3BA-BAAD31B5AC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9C4FAB9-93C0-FAFE-8178-BA6143807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24</a:t>
            </a:fld>
            <a:endParaRPr lang="en-GB"/>
          </a:p>
        </p:txBody>
      </p:sp>
      <p:pic>
        <p:nvPicPr>
          <p:cNvPr id="6" name="Grafik 5" descr="Ein Bild, das Reihe, Diagramm, Schrift, Text enthält.&#10;&#10;KI-generierte Inhalte können fehlerhaft sein.">
            <a:extLst>
              <a:ext uri="{FF2B5EF4-FFF2-40B4-BE49-F238E27FC236}">
                <a16:creationId xmlns:a16="http://schemas.microsoft.com/office/drawing/2014/main" id="{399C5ED7-6CFC-B786-AD6C-AE178645B0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2151" y="3429000"/>
            <a:ext cx="5318449" cy="342900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224DA6AE-440B-E2D6-22B2-A2A6EECC83FE}"/>
              </a:ext>
            </a:extLst>
          </p:cNvPr>
          <p:cNvSpPr txBox="1"/>
          <p:nvPr/>
        </p:nvSpPr>
        <p:spPr>
          <a:xfrm>
            <a:off x="5015478" y="3059668"/>
            <a:ext cx="187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Nyquist</a:t>
            </a:r>
            <a:r>
              <a:rPr lang="de-DE" dirty="0"/>
              <a:t> </a:t>
            </a:r>
            <a:r>
              <a:rPr lang="de-DE" dirty="0" err="1"/>
              <a:t>diagram</a:t>
            </a:r>
            <a:r>
              <a:rPr lang="de-DE" dirty="0"/>
              <a:t>: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618FC8D-F656-BCC3-0343-18B5C60E892F}"/>
              </a:ext>
            </a:extLst>
          </p:cNvPr>
          <p:cNvSpPr txBox="1"/>
          <p:nvPr/>
        </p:nvSpPr>
        <p:spPr>
          <a:xfrm>
            <a:off x="7142480" y="311705"/>
            <a:ext cx="468769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Response = Transient </a:t>
            </a:r>
            <a:r>
              <a:rPr lang="de-DE" dirty="0" err="1"/>
              <a:t>part</a:t>
            </a:r>
            <a:r>
              <a:rPr lang="de-DE" dirty="0"/>
              <a:t> + Steady-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part</a:t>
            </a:r>
            <a:endParaRPr lang="de-DE" dirty="0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5A91FE63-60A8-A252-682D-9336A8319657}"/>
              </a:ext>
            </a:extLst>
          </p:cNvPr>
          <p:cNvCxnSpPr/>
          <p:nvPr/>
        </p:nvCxnSpPr>
        <p:spPr>
          <a:xfrm flipH="1">
            <a:off x="7457440" y="609600"/>
            <a:ext cx="3210560" cy="14528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881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C6D322-35CE-E406-E736-C42B96BBF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Bode Plots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A8D483-42E5-4829-8E46-019410D93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Magnitude (dB)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frequency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Phase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frequency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Logarithmic</a:t>
            </a:r>
            <a:r>
              <a:rPr lang="de-DE" dirty="0"/>
              <a:t>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axis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71EA5C-6E4F-2473-04F2-AEB71790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25</a:t>
            </a:fld>
            <a:endParaRPr lang="en-GB"/>
          </a:p>
        </p:txBody>
      </p:sp>
      <p:pic>
        <p:nvPicPr>
          <p:cNvPr id="6" name="Grafik 5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0F640E51-9C5C-ED2F-1E43-FF8C39C29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308" y="1690688"/>
            <a:ext cx="617369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778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77BFFA-EEF3-DEE2-E225-4573FB29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Bandwidth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6B837AA-56DB-9D8D-884A-E061F1DB81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Frequency </a:t>
                </a:r>
                <a:r>
                  <a:rPr lang="de-DE" sz="2600" dirty="0" err="1"/>
                  <a:t>range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with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good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tracking</a:t>
                </a:r>
                <a:r>
                  <a:rPr lang="de-DE" sz="2600" dirty="0"/>
                  <a:t> (i.e., </a:t>
                </a:r>
                <a:r>
                  <a:rPr lang="de-DE" dirty="0" err="1"/>
                  <a:t>closed</a:t>
                </a:r>
                <a:r>
                  <a:rPr lang="de-DE" dirty="0"/>
                  <a:t>-loop </a:t>
                </a:r>
                <a:r>
                  <a:rPr lang="de-DE" dirty="0" err="1"/>
                  <a:t>system</a:t>
                </a:r>
                <a:r>
                  <a:rPr lang="de-DE" dirty="0"/>
                  <a:t> </a:t>
                </a:r>
                <a:r>
                  <a:rPr lang="de-DE" dirty="0" err="1"/>
                  <a:t>follows</a:t>
                </a:r>
                <a:r>
                  <a:rPr lang="de-DE" dirty="0"/>
                  <a:t> </a:t>
                </a:r>
                <a:r>
                  <a:rPr lang="de-DE" dirty="0" err="1"/>
                  <a:t>reference</a:t>
                </a:r>
                <a:r>
                  <a:rPr lang="de-DE" dirty="0"/>
                  <a:t> </a:t>
                </a:r>
                <a:r>
                  <a:rPr lang="de-DE" dirty="0" err="1"/>
                  <a:t>signal</a:t>
                </a:r>
                <a:r>
                  <a:rPr lang="de-DE" dirty="0"/>
                  <a:t> </a:t>
                </a:r>
                <a:r>
                  <a:rPr lang="de-DE" dirty="0" err="1"/>
                  <a:t>closely</a:t>
                </a:r>
                <a:r>
                  <a:rPr lang="de-DE" dirty="0"/>
                  <a:t> in </a:t>
                </a:r>
                <a:r>
                  <a:rPr lang="de-DE" dirty="0" err="1"/>
                  <a:t>shape</a:t>
                </a:r>
                <a:r>
                  <a:rPr lang="de-DE" dirty="0"/>
                  <a:t>, </a:t>
                </a:r>
                <a:r>
                  <a:rPr lang="de-DE" dirty="0" err="1"/>
                  <a:t>speed</a:t>
                </a:r>
                <a:r>
                  <a:rPr lang="de-DE" dirty="0"/>
                  <a:t>, and </a:t>
                </a:r>
                <a:r>
                  <a:rPr lang="de-DE" dirty="0" err="1"/>
                  <a:t>steady-state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sz="2600" dirty="0"/>
                  <a:t>) </a:t>
                </a:r>
              </a:p>
              <a:p>
                <a:pPr marL="0" indent="0">
                  <a:buNone/>
                </a:pPr>
                <a:r>
                  <a:rPr lang="de-DE" sz="2600" dirty="0"/>
                  <a:t>Strong </a:t>
                </a:r>
                <a:r>
                  <a:rPr lang="de-DE" sz="2600" dirty="0" err="1"/>
                  <a:t>damping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higher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frequencies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kind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filter</a:t>
                </a:r>
                <a:r>
                  <a:rPr lang="de-DE" sz="2600" dirty="0"/>
                  <a:t> on </a:t>
                </a:r>
                <a:r>
                  <a:rPr lang="de-DE" sz="2600" dirty="0" err="1"/>
                  <a:t>reference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Typically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consider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frequency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which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</m:e>
                    </m:d>
                  </m:oMath>
                </a14:m>
                <a:r>
                  <a:rPr lang="de-DE" sz="2600" dirty="0"/>
                  <a:t> changes </a:t>
                </a:r>
                <a:r>
                  <a:rPr lang="de-DE" sz="2600" dirty="0" err="1"/>
                  <a:t>by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</a:rPr>
                      <m:t>−3 </m:t>
                    </m:r>
                    <m:r>
                      <m:rPr>
                        <m:sty m:val="p"/>
                      </m:rPr>
                      <a:rPr lang="de-DE" sz="2600">
                        <a:latin typeface="Cambria Math" panose="02040503050406030204" pitchFamily="18" charset="0"/>
                      </a:rPr>
                      <m:t>dB</m:t>
                    </m:r>
                  </m:oMath>
                </a14:m>
                <a:r>
                  <a:rPr lang="de-DE" sz="2600" dirty="0"/>
                  <a:t>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  <m:sSub>
                              <m:sSubPr>
                                <m:ctrlPr>
                                  <a:rPr lang="de-DE" sz="2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de-DE" sz="2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</m:rad>
                      </m:den>
                    </m:f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begChr m:val="|"/>
                        <m:endChr m:val="|"/>
                        <m:ctrl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</m:e>
                    </m:d>
                  </m:oMath>
                </a14:m>
                <a:r>
                  <a:rPr lang="de-DE" sz="2600" dirty="0"/>
                  <a:t> (amplitude drops to </a:t>
                </a:r>
                <a14:m>
                  <m:oMath xmlns:m="http://schemas.openxmlformats.org/officeDocument/2006/math">
                    <m:r>
                      <a:rPr lang="de-DE" sz="2600" b="0" i="1" dirty="0" smtClean="0">
                        <a:latin typeface="Cambria Math" panose="02040503050406030204" pitchFamily="18" charset="0"/>
                      </a:rPr>
                      <m:t>70.7%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its</a:t>
                </a:r>
                <a:r>
                  <a:rPr lang="de-DE" sz="2600" dirty="0"/>
                  <a:t> DC </a:t>
                </a:r>
                <a:r>
                  <a:rPr lang="de-DE" sz="2600" dirty="0" err="1"/>
                  <a:t>value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Indicates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speed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system</a:t>
                </a:r>
                <a:r>
                  <a:rPr lang="de-DE" sz="2600" dirty="0"/>
                  <a:t>: </a:t>
                </a:r>
                <a:r>
                  <a:rPr lang="de-DE" sz="2600" dirty="0" err="1"/>
                  <a:t>higher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bandwidth</a:t>
                </a:r>
                <a:r>
                  <a:rPr lang="de-DE" sz="2600" dirty="0"/>
                  <a:t> → </a:t>
                </a:r>
                <a:r>
                  <a:rPr lang="de-DE" sz="2600" dirty="0" err="1"/>
                  <a:t>faster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But also </a:t>
                </a:r>
                <a:r>
                  <a:rPr lang="de-DE" sz="2600" dirty="0" err="1"/>
                  <a:t>less</a:t>
                </a:r>
                <a:r>
                  <a:rPr lang="de-DE" sz="2600" dirty="0"/>
                  <a:t> robust and </a:t>
                </a:r>
                <a:r>
                  <a:rPr lang="de-DE" sz="2600" dirty="0" err="1"/>
                  <a:t>higher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noise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amplification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6B837AA-56DB-9D8D-884A-E061F1DB81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17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7FCF89C-B017-A883-0BAE-9BED25E6B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26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EB80199E-428B-824F-7543-F5F9A5985347}"/>
                  </a:ext>
                </a:extLst>
              </p:cNvPr>
              <p:cNvSpPr txBox="1"/>
              <p:nvPr/>
            </p:nvSpPr>
            <p:spPr>
              <a:xfrm>
                <a:off x="9612832" y="0"/>
                <a:ext cx="2489336" cy="11178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mtClean="0">
                          <a:latin typeface="Cambria Math" panose="02040503050406030204" pitchFamily="18" charset="0"/>
                        </a:rPr>
                        <m:t>dB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de-DE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de-DE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de-DE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de-DE" dirty="0"/>
              </a:p>
              <a:p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amplitudes</a:t>
                </a:r>
                <a:r>
                  <a:rPr lang="de-DE" dirty="0"/>
                  <a:t> (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dirty="0"/>
                  <a:t>):</a:t>
                </a:r>
                <a:endParaRPr lang="de-DE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b="0" i="0" smtClean="0">
                          <a:latin typeface="Cambria Math" panose="02040503050406030204" pitchFamily="18" charset="0"/>
                        </a:rPr>
                        <m:t>dB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=20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  <m:d>
                                    <m:dPr>
                                      <m:ctrlP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𝜔</m:t>
                                      </m:r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EB80199E-428B-824F-7543-F5F9A59853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2832" y="0"/>
                <a:ext cx="2489336" cy="1117870"/>
              </a:xfrm>
              <a:prstGeom prst="rect">
                <a:avLst/>
              </a:prstGeom>
              <a:blipFill>
                <a:blip r:embed="rId3"/>
                <a:stretch>
                  <a:fillRect l="-5584" t="-1136" b="-79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00898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A09711-0622-A5D8-C13E-4F5F68D39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Individual Elements </a:t>
            </a:r>
            <a:r>
              <a:rPr lang="de-DE" dirty="0" err="1"/>
              <a:t>of</a:t>
            </a:r>
            <a:r>
              <a:rPr lang="de-DE" dirty="0"/>
              <a:t> Control Loops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CAFBA99-1E36-D127-DA0A-B58C86F44C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Polynomial form </a:t>
                </a:r>
                <a:r>
                  <a:rPr lang="de-DE" dirty="0" err="1"/>
                  <a:t>of</a:t>
                </a:r>
                <a:r>
                  <a:rPr lang="de-DE" dirty="0"/>
                  <a:t> differential </a:t>
                </a:r>
                <a:r>
                  <a:rPr lang="de-DE" dirty="0" err="1"/>
                  <a:t>equation</a:t>
                </a:r>
                <a:r>
                  <a:rPr lang="de-DE" dirty="0"/>
                  <a:t> / </a:t>
                </a:r>
                <a:r>
                  <a:rPr lang="de-DE" dirty="0" err="1"/>
                  <a:t>transfer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:</a:t>
                </a: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sSup>
                            <m:sSup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⋯+</m:t>
                          </m:r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d>
                        <m:dPr>
                          <m:ctrlPr>
                            <a:rPr lang="de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sSup>
                            <m:sSup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⋯+</m:t>
                          </m:r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/>
                  <a:t>Transfer </a:t>
                </a:r>
                <a:r>
                  <a:rPr lang="de-DE" dirty="0" err="1"/>
                  <a:t>functions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individual </a:t>
                </a:r>
                <a:r>
                  <a:rPr lang="de-DE" dirty="0" err="1"/>
                  <a:t>elements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setting</a:t>
                </a:r>
                <a:r>
                  <a:rPr lang="de-DE" dirty="0"/>
                  <a:t> a </a:t>
                </a:r>
                <a:r>
                  <a:rPr lang="de-DE" dirty="0" err="1"/>
                  <a:t>portion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coefficients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zero</a:t>
                </a: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CAFBA99-1E36-D127-DA0A-B58C86F44C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16603C-CE9D-72CA-4D8E-D085DFD2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7536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A7D601-B01E-1FDE-3453-6A59EE28C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Element (P)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56B36AA-A815-490D-4A12-1020A99298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Consider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    </a:t>
                </a:r>
                <a:r>
                  <a:rPr lang="de-DE" dirty="0" err="1"/>
                  <a:t>or</a:t>
                </a:r>
                <a:r>
                  <a:rPr lang="de-DE" dirty="0"/>
                  <a:t>    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56B36AA-A815-490D-4A12-1020A99298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33708CE-7EE5-9BDA-5745-B70ECD02F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28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28CB410D-9FAD-7206-ACD0-1E2E8745F26B}"/>
                  </a:ext>
                </a:extLst>
              </p:cNvPr>
              <p:cNvSpPr txBox="1"/>
              <p:nvPr/>
            </p:nvSpPr>
            <p:spPr>
              <a:xfrm>
                <a:off x="2641683" y="3542186"/>
                <a:ext cx="2297039" cy="12913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sub>
                      </m:sSub>
                    </m:oMath>
                  </m:oMathPara>
                </a14:m>
                <a:endParaRPr lang="de-DE" sz="2800" dirty="0"/>
              </a:p>
              <a:p>
                <a:r>
                  <a:rPr lang="de-DE" sz="2000" dirty="0"/>
                  <a:t>(just </a:t>
                </a:r>
                <a:r>
                  <a:rPr lang="de-DE" sz="2000" dirty="0" err="1"/>
                  <a:t>constant</a:t>
                </a:r>
                <a:r>
                  <a:rPr lang="de-DE" sz="2000" dirty="0"/>
                  <a:t> </a:t>
                </a:r>
                <a:r>
                  <a:rPr lang="de-DE" sz="2000" dirty="0" err="1"/>
                  <a:t>gain</a:t>
                </a:r>
                <a:r>
                  <a:rPr lang="de-DE" sz="2000" dirty="0"/>
                  <a:t>)</a:t>
                </a:r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28CB410D-9FAD-7206-ACD0-1E2E8745F2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1683" y="3542186"/>
                <a:ext cx="2297039" cy="1291316"/>
              </a:xfrm>
              <a:prstGeom prst="rect">
                <a:avLst/>
              </a:prstGeom>
              <a:blipFill>
                <a:blip r:embed="rId3"/>
                <a:stretch>
                  <a:fillRect l="-2198" r="-2198" b="-77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7F4C7096-AB42-5118-B62A-789E041A55DB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790203" y="2752078"/>
            <a:ext cx="1669564" cy="7901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C91B448-2DB0-FA10-80CA-E48FB00AAEB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2379216" y="2752078"/>
            <a:ext cx="1410987" cy="7901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854F6D8F-33C3-5206-9F04-358D921F4C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38500" y="5299075"/>
            <a:ext cx="2857500" cy="1422400"/>
          </a:xfrm>
          <a:prstGeom prst="rect">
            <a:avLst/>
          </a:prstGeom>
        </p:spPr>
      </p:pic>
      <p:pic>
        <p:nvPicPr>
          <p:cNvPr id="13" name="Grafik 12" descr="Ein Bild, das Text, Reihe, Screenshot, Diagramm enthält.&#10;&#10;KI-generierte Inhalte können fehlerhaft sein.">
            <a:extLst>
              <a:ext uri="{FF2B5EF4-FFF2-40B4-BE49-F238E27FC236}">
                <a16:creationId xmlns:a16="http://schemas.microsoft.com/office/drawing/2014/main" id="{6C669FE3-5E86-A73C-897E-C9398D3060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435" y="2416083"/>
            <a:ext cx="4038235" cy="303100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22D488D-91D5-5209-F881-975C9ED64DA7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25942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16328638-17B9-E945-7F5C-9DBA82BE5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434" y="2416082"/>
            <a:ext cx="4038235" cy="303100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FC60166-DC1D-0D47-BD41-5302A569B6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38500" y="5175173"/>
            <a:ext cx="2857500" cy="154630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D9FC5E-8347-871E-635A-5BB1F8958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Integral Element (I)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7518DA5-C78D-1D5F-305A-38A9EF60E7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Consider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,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𝑑𝑦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    </a:t>
                </a:r>
                <a:r>
                  <a:rPr lang="de-DE" dirty="0" err="1"/>
                  <a:t>or</a:t>
                </a:r>
                <a:r>
                  <a:rPr lang="de-DE" dirty="0"/>
                  <a:t>    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7518DA5-C78D-1D5F-305A-38A9EF60E7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7E2D02E-9009-08F2-F315-5C05EE0E6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A4C93CD5-4692-2EC1-FE0A-DDC2A64BB955}"/>
                  </a:ext>
                </a:extLst>
              </p:cNvPr>
              <p:cNvSpPr txBox="1"/>
              <p:nvPr/>
            </p:nvSpPr>
            <p:spPr>
              <a:xfrm>
                <a:off x="1764672" y="3566840"/>
                <a:ext cx="4661789" cy="12886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type m:val="skw"/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de-DE" sz="2800" dirty="0"/>
              </a:p>
              <a:p>
                <a:r>
                  <a:rPr lang="de-DE" sz="2000" dirty="0"/>
                  <a:t>(</a:t>
                </a:r>
                <a:r>
                  <a:rPr lang="de-DE" sz="2000" dirty="0" err="1"/>
                  <a:t>integrator</a:t>
                </a:r>
                <a:r>
                  <a:rPr lang="de-DE" sz="2000" dirty="0"/>
                  <a:t> </a:t>
                </a:r>
                <a:r>
                  <a:rPr lang="de-DE" sz="2000" dirty="0" err="1"/>
                  <a:t>gain</a:t>
                </a:r>
                <a:r>
                  <a:rPr lang="de-DE" sz="2000" dirty="0"/>
                  <a:t> </a:t>
                </a:r>
                <a:r>
                  <a:rPr lang="de-DE" sz="2000" dirty="0" err="1"/>
                  <a:t>or</a:t>
                </a:r>
                <a:r>
                  <a:rPr lang="de-DE" sz="2000" dirty="0"/>
                  <a:t> integral time </a:t>
                </a:r>
                <a:r>
                  <a:rPr lang="de-DE" sz="2000" dirty="0" err="1"/>
                  <a:t>constant</a:t>
                </a:r>
                <a:r>
                  <a:rPr lang="de-DE" sz="2000" dirty="0"/>
                  <a:t>)</a:t>
                </a:r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A4C93CD5-4692-2EC1-FE0A-DDC2A64BB9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672" y="3566840"/>
                <a:ext cx="4661789" cy="1288623"/>
              </a:xfrm>
              <a:prstGeom prst="rect">
                <a:avLst/>
              </a:prstGeom>
              <a:blipFill>
                <a:blip r:embed="rId6"/>
                <a:stretch>
                  <a:fillRect l="-1359" t="-51456" r="-543" b="-6699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40568D5-0F39-482C-88A4-EFBCBE335A0B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4095567" y="2752078"/>
            <a:ext cx="1337567" cy="8147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28CE99F-E88B-F3F5-7A36-6AB221F2BA97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2414726" y="2752078"/>
            <a:ext cx="1680841" cy="8147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67D85998-381F-16A6-B6F9-5C6C85432CB6}"/>
                  </a:ext>
                </a:extLst>
              </p:cNvPr>
              <p:cNvSpPr txBox="1"/>
              <p:nvPr/>
            </p:nvSpPr>
            <p:spPr>
              <a:xfrm>
                <a:off x="7847860" y="1476363"/>
                <a:ext cx="2147832" cy="52322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2800" dirty="0"/>
                  <a:t>Pole at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67D85998-381F-16A6-B6F9-5C6C85432C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7860" y="1476363"/>
                <a:ext cx="2147832" cy="523220"/>
              </a:xfrm>
              <a:prstGeom prst="rect">
                <a:avLst/>
              </a:prstGeom>
              <a:blipFill>
                <a:blip r:embed="rId7"/>
                <a:stretch>
                  <a:fillRect l="-5848" t="-11628" r="-585" b="-302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C2E99EA-1642-8B6E-5FED-01B4A3DBED2F}"/>
              </a:ext>
            </a:extLst>
          </p:cNvPr>
          <p:cNvCxnSpPr>
            <a:stCxn id="17" idx="1"/>
          </p:cNvCxnSpPr>
          <p:nvPr/>
        </p:nvCxnSpPr>
        <p:spPr>
          <a:xfrm flipH="1">
            <a:off x="6285390" y="1737973"/>
            <a:ext cx="1562470" cy="6781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787FC023-0044-8B7D-3A8F-82E003ADC60D}"/>
                  </a:ext>
                </a:extLst>
              </p:cNvPr>
              <p:cNvSpPr txBox="1"/>
              <p:nvPr/>
            </p:nvSpPr>
            <p:spPr>
              <a:xfrm>
                <a:off x="603166" y="3159459"/>
                <a:ext cx="1953148" cy="6976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5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de-DE" sz="15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15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1500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de-DE" sz="15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15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5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sz="15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sz="15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5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sz="15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de-DE" sz="1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15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de-DE" sz="1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1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de-DE" sz="150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787FC023-0044-8B7D-3A8F-82E003ADC6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166" y="3159459"/>
                <a:ext cx="1953148" cy="697692"/>
              </a:xfrm>
              <a:prstGeom prst="rect">
                <a:avLst/>
              </a:prstGeom>
              <a:blipFill>
                <a:blip r:embed="rId8"/>
                <a:stretch>
                  <a:fillRect t="-125000" b="-1767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feld 13">
            <a:extLst>
              <a:ext uri="{FF2B5EF4-FFF2-40B4-BE49-F238E27FC236}">
                <a16:creationId xmlns:a16="http://schemas.microsoft.com/office/drawing/2014/main" id="{0D1E5A5E-783D-C5EA-85A6-6BC1CB3A3258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4296444-23CE-BD88-9186-A681BF32069D}"/>
                  </a:ext>
                </a:extLst>
              </p:cNvPr>
              <p:cNvSpPr txBox="1"/>
              <p:nvPr/>
            </p:nvSpPr>
            <p:spPr>
              <a:xfrm>
                <a:off x="1218747" y="6176963"/>
                <a:ext cx="1337567" cy="6976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15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m:rPr>
                              <m:sty m:val="p"/>
                            </m:rPr>
                            <a:rPr lang="de-DE" sz="15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const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nary>
                    </m:oMath>
                  </m:oMathPara>
                </a14:m>
                <a:endParaRPr lang="de-DE" sz="1500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4296444-23CE-BD88-9186-A681BF3206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8747" y="6176963"/>
                <a:ext cx="1337567" cy="697692"/>
              </a:xfrm>
              <a:prstGeom prst="rect">
                <a:avLst/>
              </a:prstGeom>
              <a:blipFill>
                <a:blip r:embed="rId9"/>
                <a:stretch>
                  <a:fillRect l="-54717" t="-126786" b="-1767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feld 15">
            <a:extLst>
              <a:ext uri="{FF2B5EF4-FFF2-40B4-BE49-F238E27FC236}">
                <a16:creationId xmlns:a16="http://schemas.microsoft.com/office/drawing/2014/main" id="{0EC4EAFB-7A20-A560-E1BD-3FA5083B7ADD}"/>
              </a:ext>
            </a:extLst>
          </p:cNvPr>
          <p:cNvSpPr txBox="1"/>
          <p:nvPr/>
        </p:nvSpPr>
        <p:spPr>
          <a:xfrm>
            <a:off x="6407125" y="5391216"/>
            <a:ext cx="16957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Energy </a:t>
            </a:r>
            <a:r>
              <a:rPr lang="de-DE" dirty="0" err="1"/>
              <a:t>storage</a:t>
            </a:r>
            <a:r>
              <a:rPr lang="de-DE" dirty="0"/>
              <a:t>,</a:t>
            </a:r>
          </a:p>
          <a:p>
            <a:r>
              <a:rPr lang="de-DE" dirty="0" err="1"/>
              <a:t>memory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7846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92B2E04-27B7-8A9A-6143-C8831F83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Laplace Domain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8B599745-405B-0FFD-67CC-A4CA1E668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Laplace </a:t>
            </a:r>
            <a:r>
              <a:rPr lang="de-DE" dirty="0" err="1"/>
              <a:t>transform</a:t>
            </a:r>
            <a:endParaRPr lang="de-DE" dirty="0"/>
          </a:p>
          <a:p>
            <a:r>
              <a:rPr lang="de-DE" dirty="0"/>
              <a:t>Transfer </a:t>
            </a:r>
            <a:r>
              <a:rPr lang="de-DE" dirty="0" err="1"/>
              <a:t>function</a:t>
            </a:r>
            <a:endParaRPr lang="de-DE" dirty="0"/>
          </a:p>
          <a:p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response</a:t>
            </a:r>
            <a:endParaRPr lang="de-DE" dirty="0"/>
          </a:p>
          <a:p>
            <a:r>
              <a:rPr lang="de-DE" dirty="0"/>
              <a:t>Bode </a:t>
            </a:r>
            <a:r>
              <a:rPr lang="de-DE" dirty="0" err="1"/>
              <a:t>plots</a:t>
            </a:r>
            <a:endParaRPr lang="de-DE" dirty="0"/>
          </a:p>
          <a:p>
            <a:r>
              <a:rPr lang="de-DE" dirty="0" err="1"/>
              <a:t>Bandwidth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22405FE-CC14-5A9E-E6BC-374EBECB4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39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fik 18">
            <a:extLst>
              <a:ext uri="{FF2B5EF4-FFF2-40B4-BE49-F238E27FC236}">
                <a16:creationId xmlns:a16="http://schemas.microsoft.com/office/drawing/2014/main" id="{705C08B2-33D4-35A5-13DE-40A99287D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86298" y="0"/>
            <a:ext cx="3505702" cy="263150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28057D8-6049-86EE-2DCE-77010CBC7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First-Order Lag Element (PT1)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398B993E-96D1-B19B-2D6E-6E5FD2D586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sz="2400" dirty="0"/>
                  <a:t>Consider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400" dirty="0"/>
                  <a:t>, </a:t>
                </a:r>
                <a:r>
                  <a:rPr lang="de-DE" sz="2400" dirty="0" err="1"/>
                  <a:t>with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𝑑𝑦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    </a:t>
                </a:r>
                <a:r>
                  <a:rPr lang="de-DE" sz="2400" dirty="0" err="1"/>
                  <a:t>or</a:t>
                </a:r>
                <a:r>
                  <a:rPr lang="de-DE" sz="2400" dirty="0"/>
                  <a:t>    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f>
                          <m:f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398B993E-96D1-B19B-2D6E-6E5FD2D586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65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9654ED9-4626-A5EA-38F9-7CDCF34A1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30</a:t>
            </a:fld>
            <a:endParaRPr lang="en-GB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3F0EE5F-DF90-4C6C-F9C3-DAAA053D4A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38500" y="5299075"/>
            <a:ext cx="2857500" cy="14224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FF33EF-3C7A-A741-2E21-090B6A0E1C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72653" y="2985721"/>
            <a:ext cx="4619347" cy="346744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9F7C28C-8D8A-CC2E-8A4A-C59017CD520A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76E80EAA-B6EA-33F6-3CA4-CA4B264D3B4E}"/>
                  </a:ext>
                </a:extLst>
              </p:cNvPr>
              <p:cNvSpPr txBox="1"/>
              <p:nvPr/>
            </p:nvSpPr>
            <p:spPr>
              <a:xfrm>
                <a:off x="905520" y="3631962"/>
                <a:ext cx="259161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76E80EAA-B6EA-33F6-3CA4-CA4B264D3B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520" y="3631962"/>
                <a:ext cx="259161" cy="369332"/>
              </a:xfrm>
              <a:prstGeom prst="rect">
                <a:avLst/>
              </a:prstGeom>
              <a:blipFill>
                <a:blip r:embed="rId9"/>
                <a:stretch>
                  <a:fillRect l="-28571" r="-23810" b="-689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2C1BA72E-8E02-C008-2941-A7951D369B4F}"/>
                  </a:ext>
                </a:extLst>
              </p:cNvPr>
              <p:cNvSpPr txBox="1"/>
              <p:nvPr/>
            </p:nvSpPr>
            <p:spPr>
              <a:xfrm>
                <a:off x="2022260" y="3631962"/>
                <a:ext cx="286617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𝐾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2C1BA72E-8E02-C008-2941-A7951D369B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2260" y="3631962"/>
                <a:ext cx="286617" cy="369332"/>
              </a:xfrm>
              <a:prstGeom prst="rect">
                <a:avLst/>
              </a:prstGeom>
              <a:blipFill>
                <a:blip r:embed="rId10"/>
                <a:stretch>
                  <a:fillRect l="-26087" r="-21739" b="-689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AC96BBA-3B89-95C9-B22F-6886694E13E1}"/>
              </a:ext>
            </a:extLst>
          </p:cNvPr>
          <p:cNvCxnSpPr>
            <a:stCxn id="7" idx="0"/>
          </p:cNvCxnSpPr>
          <p:nvPr/>
        </p:nvCxnSpPr>
        <p:spPr>
          <a:xfrm flipH="1" flipV="1">
            <a:off x="1035100" y="2985721"/>
            <a:ext cx="1" cy="6462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5699AFD-3BB7-E7B8-BD23-5F2F0B9785CC}"/>
              </a:ext>
            </a:extLst>
          </p:cNvPr>
          <p:cNvCxnSpPr>
            <a:stCxn id="9" idx="0"/>
          </p:cNvCxnSpPr>
          <p:nvPr/>
        </p:nvCxnSpPr>
        <p:spPr>
          <a:xfrm flipV="1">
            <a:off x="2165569" y="2636668"/>
            <a:ext cx="1072931" cy="9952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803AE0B1-7CE2-DD9A-C202-F31A66C0CFB4}"/>
                  </a:ext>
                </a:extLst>
              </p:cNvPr>
              <p:cNvSpPr txBox="1"/>
              <p:nvPr/>
            </p:nvSpPr>
            <p:spPr>
              <a:xfrm>
                <a:off x="3901538" y="3177854"/>
                <a:ext cx="3194592" cy="7689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den>
                      </m:f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803AE0B1-7CE2-DD9A-C202-F31A66C0CF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1538" y="3177854"/>
                <a:ext cx="3194592" cy="768993"/>
              </a:xfrm>
              <a:prstGeom prst="rect">
                <a:avLst/>
              </a:prstGeom>
              <a:blipFill>
                <a:blip r:embed="rId11"/>
                <a:stretch>
                  <a:fillRect l="-1575" r="-1575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560ADF16-B774-9E9D-EDFD-26FCC3CFD7A4}"/>
                  </a:ext>
                </a:extLst>
              </p:cNvPr>
              <p:cNvSpPr txBox="1"/>
              <p:nvPr/>
            </p:nvSpPr>
            <p:spPr>
              <a:xfrm>
                <a:off x="4667250" y="4316018"/>
                <a:ext cx="2122569" cy="613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2400" dirty="0"/>
                  <a:t>Pole at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den>
                    </m:f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560ADF16-B774-9E9D-EDFD-26FCC3CFD7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7250" y="4316018"/>
                <a:ext cx="2122569" cy="613886"/>
              </a:xfrm>
              <a:prstGeom prst="rect">
                <a:avLst/>
              </a:prstGeom>
              <a:blipFill>
                <a:blip r:embed="rId12"/>
                <a:stretch>
                  <a:fillRect l="-4167" b="-12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F5212E73-8EE7-2D20-9739-2AA4DE7C5B7E}"/>
              </a:ext>
            </a:extLst>
          </p:cNvPr>
          <p:cNvCxnSpPr>
            <a:stCxn id="15" idx="0"/>
          </p:cNvCxnSpPr>
          <p:nvPr/>
        </p:nvCxnSpPr>
        <p:spPr>
          <a:xfrm flipV="1">
            <a:off x="5728535" y="4001294"/>
            <a:ext cx="468079" cy="3147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7105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A078A2BC-CF98-642E-2FCD-E2A47B00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PT1 Signal Flow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577DF98-423B-CF3E-1060-0D7989A3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31</a:t>
            </a:fld>
            <a:endParaRPr lang="en-GB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F416CDD3-826A-569B-AAE0-DD046CE520B8}"/>
              </a:ext>
            </a:extLst>
          </p:cNvPr>
          <p:cNvGrpSpPr/>
          <p:nvPr/>
        </p:nvGrpSpPr>
        <p:grpSpPr>
          <a:xfrm>
            <a:off x="2159921" y="1690688"/>
            <a:ext cx="7872158" cy="5030787"/>
            <a:chOff x="2532081" y="1705590"/>
            <a:chExt cx="7410909" cy="5015885"/>
          </a:xfrm>
        </p:grpSpPr>
        <p:pic>
          <p:nvPicPr>
            <p:cNvPr id="7" name="Grafik 6" descr="Ein Bild, das Diagramm, Reihe, Entwurf, technische Zeichnung enthält.&#10;&#10;KI-generierte Inhalte können fehlerhaft sein.">
              <a:extLst>
                <a:ext uri="{FF2B5EF4-FFF2-40B4-BE49-F238E27FC236}">
                  <a16:creationId xmlns:a16="http://schemas.microsoft.com/office/drawing/2014/main" id="{C6358F3D-58CF-AA3B-2FC9-FA351EDEC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2081" y="1705590"/>
              <a:ext cx="7127838" cy="5015885"/>
            </a:xfrm>
            <a:prstGeom prst="rect">
              <a:avLst/>
            </a:prstGeom>
          </p:spPr>
        </p:pic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26A5624-5107-8198-5060-BB2E4C614718}"/>
                </a:ext>
              </a:extLst>
            </p:cNvPr>
            <p:cNvSpPr/>
            <p:nvPr/>
          </p:nvSpPr>
          <p:spPr>
            <a:xfrm>
              <a:off x="9215021" y="3684233"/>
              <a:ext cx="727969" cy="18820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2F623EF5-2B61-F815-70A2-D506631EE023}"/>
              </a:ext>
            </a:extLst>
          </p:cNvPr>
          <p:cNvSpPr txBox="1"/>
          <p:nvPr/>
        </p:nvSpPr>
        <p:spPr>
          <a:xfrm>
            <a:off x="3851812" y="2128950"/>
            <a:ext cx="273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energy</a:t>
            </a:r>
            <a:r>
              <a:rPr lang="de-DE" sz="2400" dirty="0"/>
              <a:t> </a:t>
            </a:r>
            <a:r>
              <a:rPr lang="de-DE" sz="2400" dirty="0" err="1"/>
              <a:t>storage</a:t>
            </a:r>
            <a:endParaRPr lang="de-DE" sz="2400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33AA5E3-5482-53CD-FED8-69712E82C98B}"/>
              </a:ext>
            </a:extLst>
          </p:cNvPr>
          <p:cNvCxnSpPr/>
          <p:nvPr/>
        </p:nvCxnSpPr>
        <p:spPr>
          <a:xfrm>
            <a:off x="5237825" y="2601157"/>
            <a:ext cx="639192" cy="1003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9982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18970A6B-EC73-325D-F60C-AFDE2FEF5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8500" y="5299075"/>
            <a:ext cx="2857500" cy="14224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A9121D7-0B6D-BE9B-7262-1F402C2757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93327" y="2416082"/>
            <a:ext cx="4041343" cy="303100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F3DBE99-2DA6-C88A-7611-518B693D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Derivative Element (D)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4E13401-6D0B-FA9F-0932-D52BE1570CB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Consider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,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de-DE" dirty="0"/>
                  <a:t>     </a:t>
                </a:r>
                <a:r>
                  <a:rPr lang="de-DE" dirty="0" err="1"/>
                  <a:t>or</a:t>
                </a:r>
                <a:r>
                  <a:rPr lang="de-DE" dirty="0"/>
                  <a:t>    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4E13401-6D0B-FA9F-0932-D52BE1570CB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6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8773F82-BF78-41CB-6DB7-96DB8E21A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32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D862DA39-5BCE-43AD-53C9-20C18B8F708E}"/>
                  </a:ext>
                </a:extLst>
              </p:cNvPr>
              <p:cNvSpPr txBox="1"/>
              <p:nvPr/>
            </p:nvSpPr>
            <p:spPr>
              <a:xfrm>
                <a:off x="1114725" y="3577697"/>
                <a:ext cx="6411050" cy="12913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</m:oMath>
                  </m:oMathPara>
                </a14:m>
                <a:endParaRPr lang="de-DE" sz="2800" dirty="0"/>
              </a:p>
              <a:p>
                <a:r>
                  <a:rPr lang="de-DE" sz="2000" dirty="0"/>
                  <a:t>(</a:t>
                </a:r>
                <a:r>
                  <a:rPr lang="de-DE" sz="2000" dirty="0" err="1"/>
                  <a:t>differentiator</a:t>
                </a:r>
                <a:r>
                  <a:rPr lang="de-DE" sz="2000" dirty="0"/>
                  <a:t>/derivative </a:t>
                </a:r>
                <a:r>
                  <a:rPr lang="de-DE" sz="2000" dirty="0" err="1"/>
                  <a:t>gain</a:t>
                </a:r>
                <a:r>
                  <a:rPr lang="de-DE" sz="2000" dirty="0"/>
                  <a:t> </a:t>
                </a:r>
                <a:r>
                  <a:rPr lang="de-DE" sz="2000" dirty="0" err="1"/>
                  <a:t>or</a:t>
                </a:r>
                <a:r>
                  <a:rPr lang="de-DE" sz="2000" dirty="0"/>
                  <a:t> derivative time </a:t>
                </a:r>
                <a:r>
                  <a:rPr lang="de-DE" sz="2000" dirty="0" err="1"/>
                  <a:t>constant</a:t>
                </a:r>
                <a:r>
                  <a:rPr lang="de-DE" sz="2000" dirty="0"/>
                  <a:t>)</a:t>
                </a:r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D862DA39-5BCE-43AD-53C9-20C18B8F7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725" y="3577697"/>
                <a:ext cx="6411050" cy="1291316"/>
              </a:xfrm>
              <a:prstGeom prst="rect">
                <a:avLst/>
              </a:prstGeom>
              <a:blipFill>
                <a:blip r:embed="rId7"/>
                <a:stretch>
                  <a:fillRect l="-988" b="-77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6574445-9274-205F-65F8-E02FBBA876FA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4320250" y="2769833"/>
            <a:ext cx="1095129" cy="8078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91548B9B-5801-02FD-7335-31C8FD8F7A17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2405849" y="2849732"/>
            <a:ext cx="1914401" cy="7279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523E0541-7891-30D2-4661-379BD090843F}"/>
              </a:ext>
            </a:extLst>
          </p:cNvPr>
          <p:cNvSpPr txBox="1"/>
          <p:nvPr/>
        </p:nvSpPr>
        <p:spPr>
          <a:xfrm>
            <a:off x="7496077" y="1151357"/>
            <a:ext cx="42898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Amplifies</a:t>
            </a:r>
            <a:r>
              <a:rPr lang="de-DE" sz="2000" dirty="0"/>
              <a:t> high </a:t>
            </a:r>
            <a:r>
              <a:rPr lang="de-DE" sz="2000" dirty="0" err="1"/>
              <a:t>frequencies</a:t>
            </a:r>
            <a:r>
              <a:rPr lang="de-DE" sz="2000" dirty="0"/>
              <a:t>, i.e., </a:t>
            </a:r>
            <a:r>
              <a:rPr lang="de-DE" sz="2000" dirty="0" err="1"/>
              <a:t>noise</a:t>
            </a:r>
            <a:endParaRPr lang="de-DE" sz="2000" dirty="0"/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use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filtered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differentiator</a:t>
            </a:r>
            <a:r>
              <a:rPr lang="de-DE" sz="2000" dirty="0">
                <a:sym typeface="Wingdings" pitchFamily="2" charset="2"/>
              </a:rPr>
              <a:t> (DT1)</a:t>
            </a:r>
            <a:endParaRPr lang="de-DE" sz="2000" dirty="0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7688D64-5667-BAB3-7EEA-4B43A90B80B0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6214369" y="1505300"/>
            <a:ext cx="1281708" cy="10425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C9F5823B-6BD5-9ADF-F789-E913F361C19A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9E2AEC4-0E0A-4251-EED1-3590A3DBFC70}"/>
              </a:ext>
            </a:extLst>
          </p:cNvPr>
          <p:cNvSpPr txBox="1"/>
          <p:nvPr/>
        </p:nvSpPr>
        <p:spPr>
          <a:xfrm>
            <a:off x="6556094" y="6003928"/>
            <a:ext cx="3638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physically</a:t>
            </a:r>
            <a:r>
              <a:rPr lang="de-DE" dirty="0"/>
              <a:t> </a:t>
            </a:r>
            <a:r>
              <a:rPr lang="de-DE" dirty="0" err="1"/>
              <a:t>unrealizable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damping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88977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97F2DE-ACD8-94EC-15BE-467846CA0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Filtered</a:t>
            </a:r>
            <a:r>
              <a:rPr lang="de-DE" dirty="0"/>
              <a:t> Differentiator (DT1)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2606A89-4597-98EA-83F6-4C092A77DC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Consider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,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𝑑𝑦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𝑑𝑢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de-DE" dirty="0"/>
                  <a:t>     </a:t>
                </a:r>
                <a:r>
                  <a:rPr lang="de-DE" dirty="0" err="1"/>
                  <a:t>or</a:t>
                </a:r>
                <a:r>
                  <a:rPr lang="de-DE" dirty="0"/>
                  <a:t>    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f>
                          <m:f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2606A89-4597-98EA-83F6-4C092A77DC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697B9B1-8E9B-8284-C7A9-AECD9668A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33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61A3C78E-2F6D-98C4-E5D9-DA62F8056157}"/>
                  </a:ext>
                </a:extLst>
              </p:cNvPr>
              <p:cNvSpPr txBox="1"/>
              <p:nvPr/>
            </p:nvSpPr>
            <p:spPr>
              <a:xfrm>
                <a:off x="1367159" y="3244334"/>
                <a:ext cx="310721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61A3C78E-2F6D-98C4-E5D9-DA62F80561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7159" y="3244334"/>
                <a:ext cx="310721" cy="369332"/>
              </a:xfrm>
              <a:prstGeom prst="rect">
                <a:avLst/>
              </a:prstGeom>
              <a:blipFill>
                <a:blip r:embed="rId3"/>
                <a:stretch>
                  <a:fillRect l="-28000" r="-16000" b="-1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C66937D-FB01-5A86-7894-A927DF81D8EF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1276588" y="2734322"/>
            <a:ext cx="245932" cy="5100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78795F3A-B9DF-3E97-D9A1-609F6310712C}"/>
                  </a:ext>
                </a:extLst>
              </p:cNvPr>
              <p:cNvSpPr txBox="1"/>
              <p:nvPr/>
            </p:nvSpPr>
            <p:spPr>
              <a:xfrm>
                <a:off x="3170805" y="3265803"/>
                <a:ext cx="310721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78795F3A-B9DF-3E97-D9A1-609F631071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0805" y="3265803"/>
                <a:ext cx="310721" cy="369332"/>
              </a:xfrm>
              <a:prstGeom prst="rect">
                <a:avLst/>
              </a:prstGeom>
              <a:blipFill>
                <a:blip r:embed="rId4"/>
                <a:stretch>
                  <a:fillRect l="-26923" r="-11538" b="-1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A66D832-3933-A3C4-B5DE-0C1B799BD16E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326166" y="2734322"/>
            <a:ext cx="299280" cy="5314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0120BEAE-D28C-18C6-C257-8AECBF4C32EC}"/>
                  </a:ext>
                </a:extLst>
              </p:cNvPr>
              <p:cNvSpPr txBox="1"/>
              <p:nvPr/>
            </p:nvSpPr>
            <p:spPr>
              <a:xfrm>
                <a:off x="1522519" y="4004934"/>
                <a:ext cx="2352119" cy="75187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0120BEAE-D28C-18C6-C257-8AECBF4C32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2519" y="4004934"/>
                <a:ext cx="2352119" cy="751872"/>
              </a:xfrm>
              <a:prstGeom prst="rect">
                <a:avLst/>
              </a:prstGeom>
              <a:blipFill>
                <a:blip r:embed="rId5"/>
                <a:stretch>
                  <a:fillRect l="-535" r="-535" b="-983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Grafik 12" descr="Ein Bild, das Schrift, Reihe, Diagramm, weiß enthält.&#10;&#10;KI-generierte Inhalte können fehlerhaft sein.">
            <a:extLst>
              <a:ext uri="{FF2B5EF4-FFF2-40B4-BE49-F238E27FC236}">
                <a16:creationId xmlns:a16="http://schemas.microsoft.com/office/drawing/2014/main" id="{0990F134-8769-251B-9856-EBDF176EB0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406" y="5438299"/>
            <a:ext cx="3826276" cy="1404961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EE3F5106-1AC6-9970-061E-97A0EBB7821F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p:pic>
        <p:nvPicPr>
          <p:cNvPr id="16" name="Grafik 15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FE6AA1E0-A9C7-8D58-8185-06B929DDD3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877" y="3280615"/>
            <a:ext cx="4918385" cy="30757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EB3735C7-C89D-7E19-AD02-007991264255}"/>
                  </a:ext>
                </a:extLst>
              </p:cNvPr>
              <p:cNvSpPr txBox="1"/>
              <p:nvPr/>
            </p:nvSpPr>
            <p:spPr>
              <a:xfrm>
                <a:off x="4558410" y="4001294"/>
                <a:ext cx="2334870" cy="5245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de-DE" sz="24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de-DE" sz="240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de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EB3735C7-C89D-7E19-AD02-0079912642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8410" y="4001294"/>
                <a:ext cx="2334870" cy="524567"/>
              </a:xfrm>
              <a:prstGeom prst="rect">
                <a:avLst/>
              </a:prstGeom>
              <a:blipFill>
                <a:blip r:embed="rId8"/>
                <a:stretch>
                  <a:fillRect l="-1630" r="-1087" b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feld 19">
            <a:extLst>
              <a:ext uri="{FF2B5EF4-FFF2-40B4-BE49-F238E27FC236}">
                <a16:creationId xmlns:a16="http://schemas.microsoft.com/office/drawing/2014/main" id="{717B537C-97C7-D835-06EB-FEAAE4FCB003}"/>
              </a:ext>
            </a:extLst>
          </p:cNvPr>
          <p:cNvSpPr txBox="1"/>
          <p:nvPr/>
        </p:nvSpPr>
        <p:spPr>
          <a:xfrm>
            <a:off x="4401921" y="4587649"/>
            <a:ext cx="2635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ym typeface="Wingdings" pitchFamily="2" charset="2"/>
              </a:rPr>
              <a:t> ideal D </a:t>
            </a:r>
            <a:r>
              <a:rPr lang="de-DE" sz="2400" dirty="0" err="1">
                <a:sym typeface="Wingdings" pitchFamily="2" charset="2"/>
              </a:rPr>
              <a:t>element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4598377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07DD78-7D0E-A2DB-B218-FADADC8F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34</a:t>
            </a:fld>
            <a:endParaRPr lang="en-GB"/>
          </a:p>
        </p:txBody>
      </p:sp>
      <p:pic>
        <p:nvPicPr>
          <p:cNvPr id="6" name="Grafik 5" descr="Ein Bild, das Diagramm, Reihe enthält.&#10;&#10;KI-generierte Inhalte können fehlerhaft sein.">
            <a:extLst>
              <a:ext uri="{FF2B5EF4-FFF2-40B4-BE49-F238E27FC236}">
                <a16:creationId xmlns:a16="http://schemas.microsoft.com/office/drawing/2014/main" id="{976F9CE3-F38F-852C-6010-CA382C117D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9" y="1193772"/>
            <a:ext cx="11973261" cy="447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2382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19EB036-529B-5966-A2D7-5C37976A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DT1 Signal Flow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13713F-BEEB-EA87-DC79-2AED8B43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35</a:t>
            </a:fld>
            <a:endParaRPr lang="en-GB"/>
          </a:p>
        </p:txBody>
      </p:sp>
      <p:pic>
        <p:nvPicPr>
          <p:cNvPr id="7" name="Grafik 6" descr="Ein Bild, das Diagramm, Reihe, Entwurf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5366F733-B6FF-4958-BEF6-6050A628F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228" y="1905307"/>
            <a:ext cx="6961543" cy="495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684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52AC7-2EDE-14FD-988A-E0FF054F5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BD5689F1-D390-5252-9BE7-CB3E185AC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15153" y="5299075"/>
            <a:ext cx="2857500" cy="14224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E3D6218-AE75-FB82-93BA-2EF7EEE4E9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69184" y="1321557"/>
            <a:ext cx="5222816" cy="393372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8E55303-77A4-456D-2F3D-C33AFF652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Second-Order Lag Element (PT2)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77A4BED-941D-2DF9-FA89-2935119F185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Consider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de-DE" sz="2400" dirty="0"/>
                  <a:t>, </a:t>
                </a:r>
                <a:r>
                  <a:rPr lang="de-DE" sz="2400" dirty="0" err="1"/>
                  <a:t>with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𝑑𝑦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</a:t>
                </a:r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sSup>
                          <m:sSup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77A4BED-941D-2DF9-FA89-2935119F18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6"/>
                <a:stretch>
                  <a:fillRect l="-965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E020C73-3932-B65A-94E5-2D739ECB2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36</a:t>
            </a:fld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E73366-B6A4-1B0B-9C21-2504F3A6DF0A}"/>
              </a:ext>
            </a:extLst>
          </p:cNvPr>
          <p:cNvSpPr txBox="1"/>
          <p:nvPr/>
        </p:nvSpPr>
        <p:spPr>
          <a:xfrm>
            <a:off x="5056877" y="4842153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9EC45AFE-4EA2-1FB1-0C60-2FFC0998BF44}"/>
                  </a:ext>
                </a:extLst>
              </p:cNvPr>
              <p:cNvSpPr txBox="1"/>
              <p:nvPr/>
            </p:nvSpPr>
            <p:spPr>
              <a:xfrm>
                <a:off x="289962" y="3032159"/>
                <a:ext cx="458781" cy="65396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Sup>
                            <m:sSubSupPr>
                              <m:ctrlP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9EC45AFE-4EA2-1FB1-0C60-2FFC0998BF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962" y="3032159"/>
                <a:ext cx="458781" cy="653962"/>
              </a:xfrm>
              <a:prstGeom prst="rect">
                <a:avLst/>
              </a:prstGeom>
              <a:blipFill>
                <a:blip r:embed="rId7"/>
                <a:stretch>
                  <a:fillRect b="-943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91BC678F-4758-EB33-290C-042E21B10469}"/>
                  </a:ext>
                </a:extLst>
              </p:cNvPr>
              <p:cNvSpPr txBox="1"/>
              <p:nvPr/>
            </p:nvSpPr>
            <p:spPr>
              <a:xfrm flipH="1">
                <a:off x="4888478" y="3140194"/>
                <a:ext cx="89275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𝐾</m:t>
                      </m:r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91BC678F-4758-EB33-290C-042E21B10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4888478" y="3140194"/>
                <a:ext cx="892757" cy="307777"/>
              </a:xfrm>
              <a:prstGeom prst="rect">
                <a:avLst/>
              </a:prstGeom>
              <a:blipFill>
                <a:blip r:embed="rId8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D4691E0D-438D-82ED-B682-FFC7AA31AD22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19353" y="2659225"/>
            <a:ext cx="318847" cy="3729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D0FD88BC-FAEB-31C7-04D2-F01A73352F7F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4758431" y="2659225"/>
            <a:ext cx="576425" cy="4809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B30F22F9-E742-53A4-8222-79B6CFF13896}"/>
                  </a:ext>
                </a:extLst>
              </p:cNvPr>
              <p:cNvSpPr txBox="1"/>
              <p:nvPr/>
            </p:nvSpPr>
            <p:spPr>
              <a:xfrm>
                <a:off x="876849" y="5026819"/>
                <a:ext cx="2752227" cy="92692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num>
                        <m:den>
                          <m:f>
                            <m:fPr>
                              <m:ctrlP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Sup>
                                <m:sSubSupPr>
                                  <m:ctrlP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den>
                          </m:f>
                          <m:sSup>
                            <m:sSupPr>
                              <m:ctrlP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de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de-DE" sz="20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den>
                          </m:f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B30F22F9-E742-53A4-8222-79B6CFF138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849" y="5026819"/>
                <a:ext cx="2752227" cy="926920"/>
              </a:xfrm>
              <a:prstGeom prst="rect">
                <a:avLst/>
              </a:prstGeom>
              <a:blipFill>
                <a:blip r:embed="rId9"/>
                <a:stretch>
                  <a:fillRect l="-1370" r="-1370" b="-400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4A01984-12FD-97D8-F773-5ADBF18487F7}"/>
                  </a:ext>
                </a:extLst>
              </p:cNvPr>
              <p:cNvSpPr txBox="1"/>
              <p:nvPr/>
            </p:nvSpPr>
            <p:spPr>
              <a:xfrm>
                <a:off x="2629618" y="3055692"/>
                <a:ext cx="738157" cy="63042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num>
                        <m:den>
                          <m:sSub>
                            <m:sSubPr>
                              <m:ctrlP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4A01984-12FD-97D8-F773-5ADBF18487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618" y="3055692"/>
                <a:ext cx="738157" cy="630429"/>
              </a:xfrm>
              <a:prstGeom prst="rect">
                <a:avLst/>
              </a:prstGeom>
              <a:blipFill>
                <a:blip r:embed="rId10"/>
                <a:stretch>
                  <a:fillRect b="-980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4DD66A2-D98F-FFDA-85A5-0CC035CF0918}"/>
              </a:ext>
            </a:extLst>
          </p:cNvPr>
          <p:cNvCxnSpPr>
            <a:cxnSpLocks/>
            <a:stCxn id="24" idx="0"/>
          </p:cNvCxnSpPr>
          <p:nvPr/>
        </p:nvCxnSpPr>
        <p:spPr>
          <a:xfrm flipH="1" flipV="1">
            <a:off x="2569048" y="2666325"/>
            <a:ext cx="429649" cy="3893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1928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C3658D1-744D-30FC-180A-56744EEE0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37</a:t>
            </a:fld>
            <a:endParaRPr lang="en-GB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B42B79A-BAA7-B097-D1B8-769BA2F24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4573" y="65504"/>
            <a:ext cx="8742854" cy="65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410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C6604F1-EC43-DA27-4439-4E928DB24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PT2 Signal Flow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4FD0D3A-87F5-9AC2-A2C4-DE36C2E59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38</a:t>
            </a:fld>
            <a:endParaRPr lang="en-GB"/>
          </a:p>
        </p:txBody>
      </p:sp>
      <p:pic>
        <p:nvPicPr>
          <p:cNvPr id="6" name="Grafik 5" descr="Ein Bild, das Diagramm, Reihe, Entwurf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BC46509F-A2F4-91FE-24BC-D8516AA81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912" y="1690688"/>
            <a:ext cx="8386175" cy="516731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3049D8C-0E74-A4D7-2CE3-DF67E210A6E7}"/>
              </a:ext>
            </a:extLst>
          </p:cNvPr>
          <p:cNvSpPr txBox="1"/>
          <p:nvPr/>
        </p:nvSpPr>
        <p:spPr>
          <a:xfrm>
            <a:off x="3851812" y="2128950"/>
            <a:ext cx="284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Two</a:t>
            </a:r>
            <a:r>
              <a:rPr lang="de-DE" sz="2400" dirty="0"/>
              <a:t> </a:t>
            </a:r>
            <a:r>
              <a:rPr lang="de-DE" sz="2400" dirty="0" err="1"/>
              <a:t>energy</a:t>
            </a:r>
            <a:r>
              <a:rPr lang="de-DE" sz="2400" dirty="0"/>
              <a:t> </a:t>
            </a:r>
            <a:r>
              <a:rPr lang="de-DE" sz="2400" dirty="0" err="1"/>
              <a:t>storages</a:t>
            </a:r>
            <a:endParaRPr lang="de-DE" sz="2400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49148953-51A0-2B28-4F79-8E23ABFD1EC1}"/>
              </a:ext>
            </a:extLst>
          </p:cNvPr>
          <p:cNvCxnSpPr>
            <a:stCxn id="7" idx="2"/>
          </p:cNvCxnSpPr>
          <p:nvPr/>
        </p:nvCxnSpPr>
        <p:spPr>
          <a:xfrm flipH="1">
            <a:off x="4705165" y="2590615"/>
            <a:ext cx="570050" cy="12267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3CD943D-AF06-329B-E25B-2EB72F8F7473}"/>
              </a:ext>
            </a:extLst>
          </p:cNvPr>
          <p:cNvCxnSpPr>
            <a:stCxn id="7" idx="2"/>
          </p:cNvCxnSpPr>
          <p:nvPr/>
        </p:nvCxnSpPr>
        <p:spPr>
          <a:xfrm>
            <a:off x="5275215" y="2590615"/>
            <a:ext cx="1826921" cy="12267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50495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F18E32-3561-5B1B-88D6-04F26786C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All-Pass Systems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385FC6E-700C-B18E-BADF-335DCA3D4B4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643121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Magnitude </a:t>
                </a:r>
                <a:r>
                  <a:rPr lang="de-DE" sz="2400" dirty="0" err="1"/>
                  <a:t>constant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all </a:t>
                </a:r>
                <a:r>
                  <a:rPr lang="de-DE" sz="2400" dirty="0" err="1"/>
                  <a:t>frequencies</a:t>
                </a:r>
                <a:r>
                  <a:rPr lang="de-DE" sz="2400" dirty="0"/>
                  <a:t> (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400" dirty="0"/>
                  <a:t>), but </a:t>
                </a:r>
                <a:r>
                  <a:rPr lang="de-DE" sz="2400" dirty="0" err="1"/>
                  <a:t>phase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depends</a:t>
                </a:r>
                <a:r>
                  <a:rPr lang="de-DE" sz="2400" dirty="0"/>
                  <a:t> on </a:t>
                </a:r>
                <a:r>
                  <a:rPr lang="de-DE" sz="2400" dirty="0" err="1"/>
                  <a:t>frequency</a:t>
                </a:r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coefficients</a:t>
                </a:r>
                <a:r>
                  <a:rPr lang="de-DE" sz="24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p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/>
                  <a:t>Zeros </a:t>
                </a:r>
                <a:r>
                  <a:rPr lang="de-DE" sz="2400" dirty="0" err="1"/>
                  <a:t>are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mirror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images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poles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with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respect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imaginary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axis</a:t>
                </a:r>
                <a:r>
                  <a:rPr lang="de-DE" sz="2400" dirty="0"/>
                  <a:t>.</a:t>
                </a:r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Important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signal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processing</a:t>
                </a:r>
                <a:r>
                  <a:rPr lang="de-DE" sz="2400" dirty="0"/>
                  <a:t>, e.g.,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runtime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alignment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385FC6E-700C-B18E-BADF-335DCA3D4B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6431213" cy="4351338"/>
              </a:xfrm>
              <a:blipFill>
                <a:blip r:embed="rId2"/>
                <a:stretch>
                  <a:fillRect l="-1378" t="-2035" r="-39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2275FA-0948-586B-71B9-28EB35C3F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39</a:t>
            </a:fld>
            <a:endParaRPr lang="en-GB"/>
          </a:p>
        </p:txBody>
      </p:sp>
      <p:pic>
        <p:nvPicPr>
          <p:cNvPr id="5" name="Grafik 4" descr="Ein Bild, das Diagramm, Reihe, Schrift, Kreis enthält.&#10;&#10;KI-generierte Inhalte können fehlerhaft sein.">
            <a:extLst>
              <a:ext uri="{FF2B5EF4-FFF2-40B4-BE49-F238E27FC236}">
                <a16:creationId xmlns:a16="http://schemas.microsoft.com/office/drawing/2014/main" id="{E13B6A26-66B4-FCD3-374E-0324D6D33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13" y="717413"/>
            <a:ext cx="4922587" cy="2017643"/>
          </a:xfrm>
          <a:prstGeom prst="rect">
            <a:avLst/>
          </a:prstGeom>
        </p:spPr>
      </p:pic>
      <p:pic>
        <p:nvPicPr>
          <p:cNvPr id="6" name="Grafik 5" descr="Ein Bild, das Diagramm, Kreis, Reihe enthält.&#10;&#10;KI-generierte Inhalte können fehlerhaft sein.">
            <a:extLst>
              <a:ext uri="{FF2B5EF4-FFF2-40B4-BE49-F238E27FC236}">
                <a16:creationId xmlns:a16="http://schemas.microsoft.com/office/drawing/2014/main" id="{AB0D2284-D8CC-E9B2-7ACB-E0BEE700C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13" y="3569441"/>
            <a:ext cx="4928745" cy="28763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11E2D89C-E118-15D5-B856-54F2B56F726C}"/>
                  </a:ext>
                </a:extLst>
              </p:cNvPr>
              <p:cNvSpPr txBox="1"/>
              <p:nvPr/>
            </p:nvSpPr>
            <p:spPr>
              <a:xfrm>
                <a:off x="8053478" y="166907"/>
                <a:ext cx="3354456" cy="4629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de-DE" sz="1800" dirty="0"/>
                  <a:t>first-order all-pass: </a:t>
                </a:r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1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𝑎</m:t>
                        </m:r>
                      </m:num>
                      <m:den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11E2D89C-E118-15D5-B856-54F2B56F72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478" y="166907"/>
                <a:ext cx="3354456" cy="462947"/>
              </a:xfrm>
              <a:prstGeom prst="rect">
                <a:avLst/>
              </a:prstGeom>
              <a:blipFill>
                <a:blip r:embed="rId5"/>
                <a:stretch>
                  <a:fillRect l="-1509" b="-78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2624273-F4A0-B76C-F913-E830233C455B}"/>
                  </a:ext>
                </a:extLst>
              </p:cNvPr>
              <p:cNvSpPr txBox="1"/>
              <p:nvPr/>
            </p:nvSpPr>
            <p:spPr>
              <a:xfrm>
                <a:off x="7542855" y="3010890"/>
                <a:ext cx="4375702" cy="558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de-DE" sz="1800" dirty="0"/>
                  <a:t>second-order all-pass: </a:t>
                </a:r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1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2624273-F4A0-B76C-F913-E830233C45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2855" y="3010890"/>
                <a:ext cx="4375702" cy="558551"/>
              </a:xfrm>
              <a:prstGeom prst="rect">
                <a:avLst/>
              </a:prstGeom>
              <a:blipFill>
                <a:blip r:embed="rId6"/>
                <a:stretch>
                  <a:fillRect l="-11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4800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7741D1-FBFA-820C-BFA5-8ACB5E0C4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Laplace Transform?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2BD236-0880-C8F4-68F5-D1259FA32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Converts</a:t>
            </a:r>
            <a:r>
              <a:rPr lang="de-DE" dirty="0"/>
              <a:t> differential </a:t>
            </a:r>
            <a:r>
              <a:rPr lang="de-DE" dirty="0" err="1"/>
              <a:t>equations</a:t>
            </a:r>
            <a:r>
              <a:rPr lang="de-DE" dirty="0"/>
              <a:t> (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systems</a:t>
            </a:r>
            <a:r>
              <a:rPr lang="de-DE" dirty="0"/>
              <a:t>)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algebraic</a:t>
            </a:r>
            <a:r>
              <a:rPr lang="de-DE" dirty="0"/>
              <a:t> </a:t>
            </a:r>
            <a:r>
              <a:rPr lang="de-DE" dirty="0" err="1"/>
              <a:t>equations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easier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to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solve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Simplifies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and design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Natural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theory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90F3532-E720-6A9C-BDAA-D91C7C153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21888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146A8B-0ADA-5706-7B0C-C2FC5915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Systems </a:t>
            </a:r>
            <a:r>
              <a:rPr lang="de-DE" dirty="0" err="1"/>
              <a:t>with</a:t>
            </a:r>
            <a:r>
              <a:rPr lang="de-DE" dirty="0"/>
              <a:t> Dead Time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A5208996-66EC-46F8-1BFE-C12EC8444E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The </a:t>
                </a:r>
                <a:r>
                  <a:rPr lang="de-DE" dirty="0" err="1"/>
                  <a:t>transfer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system</a:t>
                </a:r>
                <a:r>
                  <a:rPr lang="de-DE" dirty="0"/>
                  <a:t>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extended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multiplying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exponential</a:t>
                </a:r>
                <a:r>
                  <a:rPr lang="de-DE" dirty="0"/>
                  <a:t> </a:t>
                </a:r>
                <a:r>
                  <a:rPr lang="de-DE" dirty="0" err="1"/>
                  <a:t>term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represents</a:t>
                </a:r>
                <a:r>
                  <a:rPr lang="de-DE" dirty="0"/>
                  <a:t> a time </a:t>
                </a:r>
                <a:r>
                  <a:rPr lang="de-DE" dirty="0" err="1"/>
                  <a:t>delay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sup>
                    </m:sSup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Example</a:t>
                </a:r>
                <a:r>
                  <a:rPr lang="de-DE" dirty="0"/>
                  <a:t>: PT1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dead</a:t>
                </a:r>
                <a:r>
                  <a:rPr lang="de-DE" dirty="0"/>
                  <a:t> time</a:t>
                </a: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/>
                  <a:t>	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sup>
                    </m:sSup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Mainly</a:t>
                </a:r>
                <a:r>
                  <a:rPr lang="de-DE" dirty="0"/>
                  <a:t> </a:t>
                </a:r>
                <a:r>
                  <a:rPr lang="de-DE" dirty="0" err="1"/>
                  <a:t>suitable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frequency</a:t>
                </a:r>
                <a:r>
                  <a:rPr lang="de-DE" dirty="0"/>
                  <a:t> </a:t>
                </a:r>
                <a:r>
                  <a:rPr lang="de-DE" dirty="0" err="1"/>
                  <a:t>response</a:t>
                </a:r>
                <a:r>
                  <a:rPr lang="de-DE" dirty="0"/>
                  <a:t> </a:t>
                </a:r>
                <a:r>
                  <a:rPr lang="de-DE" dirty="0" err="1"/>
                  <a:t>analysis</a:t>
                </a:r>
                <a:r>
                  <a:rPr lang="de-DE" dirty="0"/>
                  <a:t> (e.g., Bode </a:t>
                </a:r>
                <a:r>
                  <a:rPr lang="de-DE" dirty="0" err="1"/>
                  <a:t>plots</a:t>
                </a:r>
                <a:r>
                  <a:rPr lang="de-DE" dirty="0"/>
                  <a:t>)</a:t>
                </a:r>
              </a:p>
            </p:txBody>
          </p:sp>
        </mc:Choice>
        <mc:Fallback xmlns="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A5208996-66EC-46F8-1BFE-C12EC8444E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 b="-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36B6975-D7D1-1504-841E-AD44A9056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40</a:t>
            </a:fld>
            <a:endParaRPr lang="en-GB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C23E2E2-7BAB-B0DC-155F-18BE9A930334}"/>
              </a:ext>
            </a:extLst>
          </p:cNvPr>
          <p:cNvSpPr txBox="1"/>
          <p:nvPr/>
        </p:nvSpPr>
        <p:spPr>
          <a:xfrm>
            <a:off x="1502546" y="3295830"/>
            <a:ext cx="265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original </a:t>
            </a:r>
            <a:r>
              <a:rPr lang="de-DE" dirty="0" err="1"/>
              <a:t>transfer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792DF04-E9E3-B701-E8FB-C02356E21D65}"/>
              </a:ext>
            </a:extLst>
          </p:cNvPr>
          <p:cNvCxnSpPr/>
          <p:nvPr/>
        </p:nvCxnSpPr>
        <p:spPr>
          <a:xfrm flipV="1">
            <a:off x="2840854" y="2991770"/>
            <a:ext cx="239697" cy="3040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F238FAF0-5F1B-2600-5A07-4DF841173409}"/>
              </a:ext>
            </a:extLst>
          </p:cNvPr>
          <p:cNvSpPr txBox="1"/>
          <p:nvPr/>
        </p:nvSpPr>
        <p:spPr>
          <a:xfrm>
            <a:off x="4819096" y="3295830"/>
            <a:ext cx="2802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time </a:t>
            </a:r>
            <a:r>
              <a:rPr lang="de-DE" dirty="0" err="1"/>
              <a:t>delay</a:t>
            </a:r>
            <a:r>
              <a:rPr lang="de-DE" dirty="0"/>
              <a:t> (aka </a:t>
            </a:r>
            <a:r>
              <a:rPr lang="de-DE" dirty="0" err="1"/>
              <a:t>dead</a:t>
            </a:r>
            <a:r>
              <a:rPr lang="de-DE" dirty="0"/>
              <a:t> time)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7EDEBF8D-3696-DBD0-D6B9-D3FE6E4DD679}"/>
              </a:ext>
            </a:extLst>
          </p:cNvPr>
          <p:cNvCxnSpPr/>
          <p:nvPr/>
        </p:nvCxnSpPr>
        <p:spPr>
          <a:xfrm flipH="1" flipV="1">
            <a:off x="4819096" y="2867482"/>
            <a:ext cx="321075" cy="4971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849A6A0B-7B0A-3167-280A-07C8CCA49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60704" y="3665162"/>
            <a:ext cx="2857500" cy="14224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5BED860-0BB1-7B23-BF19-6E448A09B50F}"/>
              </a:ext>
            </a:extLst>
          </p:cNvPr>
          <p:cNvSpPr txBox="1"/>
          <p:nvPr/>
        </p:nvSpPr>
        <p:spPr>
          <a:xfrm>
            <a:off x="9260703" y="3041466"/>
            <a:ext cx="2857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 (P </a:t>
            </a:r>
            <a:r>
              <a:rPr lang="de-DE" dirty="0" err="1"/>
              <a:t>element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dead</a:t>
            </a:r>
            <a:r>
              <a:rPr lang="de-DE" dirty="0"/>
              <a:t> time):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77D9DC5-EB66-C724-A7E5-4EB656F8A374}"/>
              </a:ext>
            </a:extLst>
          </p:cNvPr>
          <p:cNvSpPr/>
          <p:nvPr/>
        </p:nvSpPr>
        <p:spPr>
          <a:xfrm>
            <a:off x="11265763" y="3665162"/>
            <a:ext cx="443884" cy="4008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T</a:t>
            </a:r>
            <a:r>
              <a:rPr lang="de-DE" sz="2000" baseline="-25000" dirty="0">
                <a:solidFill>
                  <a:schemeClr val="tx1"/>
                </a:solidFill>
              </a:rPr>
              <a:t>D</a:t>
            </a:r>
            <a:endParaRPr lang="de-DE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8567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CCB4EE6-FB21-E428-AFA4-B3E042F35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41</a:t>
            </a:fld>
            <a:endParaRPr lang="en-GB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B259E4D-64AB-389E-6117-BBCCBA1A7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00574" y="1589102"/>
            <a:ext cx="4012645" cy="401264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FD4A938-5623-70C8-BB79-671071A0E847}"/>
              </a:ext>
            </a:extLst>
          </p:cNvPr>
          <p:cNvSpPr txBox="1"/>
          <p:nvPr/>
        </p:nvSpPr>
        <p:spPr>
          <a:xfrm>
            <a:off x="7925194" y="1071587"/>
            <a:ext cx="4114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Nyquist</a:t>
            </a:r>
            <a:r>
              <a:rPr lang="de-DE" dirty="0"/>
              <a:t> </a:t>
            </a:r>
            <a:r>
              <a:rPr lang="de-DE" dirty="0" err="1"/>
              <a:t>diagram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PT1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dead</a:t>
            </a:r>
            <a:r>
              <a:rPr lang="de-DE" dirty="0"/>
              <a:t> time:</a:t>
            </a:r>
          </a:p>
        </p:txBody>
      </p:sp>
      <p:pic>
        <p:nvPicPr>
          <p:cNvPr id="7" name="Grafik 6" descr="Ein Bild, das Diagramm, Kreis, Reihe enthält.&#10;&#10;KI-generierte Inhalte können fehlerhaft sein.">
            <a:extLst>
              <a:ext uri="{FF2B5EF4-FFF2-40B4-BE49-F238E27FC236}">
                <a16:creationId xmlns:a16="http://schemas.microsoft.com/office/drawing/2014/main" id="{08E294EB-6019-AEA2-F733-F1499C2202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948" y="2130640"/>
            <a:ext cx="3559626" cy="292956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86264FE-B2A5-CB8B-4A25-43EAF80285CA}"/>
              </a:ext>
            </a:extLst>
          </p:cNvPr>
          <p:cNvSpPr txBox="1"/>
          <p:nvPr/>
        </p:nvSpPr>
        <p:spPr>
          <a:xfrm>
            <a:off x="4240948" y="1071587"/>
            <a:ext cx="2889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Nyquist</a:t>
            </a:r>
            <a:r>
              <a:rPr lang="de-DE" dirty="0"/>
              <a:t> </a:t>
            </a:r>
            <a:r>
              <a:rPr lang="de-DE" dirty="0" err="1"/>
              <a:t>diagram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dead</a:t>
            </a:r>
            <a:r>
              <a:rPr lang="de-DE" dirty="0"/>
              <a:t> time:</a:t>
            </a:r>
          </a:p>
        </p:txBody>
      </p:sp>
      <p:pic>
        <p:nvPicPr>
          <p:cNvPr id="10" name="Grafik 9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3C34F394-B9D4-A22A-7B92-7F0D95011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81" y="2108384"/>
            <a:ext cx="3497935" cy="349336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B4A940BB-AE86-B489-1CC6-5D2DCC80ABEB}"/>
              </a:ext>
            </a:extLst>
          </p:cNvPr>
          <p:cNvSpPr txBox="1"/>
          <p:nvPr/>
        </p:nvSpPr>
        <p:spPr>
          <a:xfrm>
            <a:off x="771994" y="1077854"/>
            <a:ext cx="2674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Bode </a:t>
            </a:r>
            <a:r>
              <a:rPr lang="de-DE" dirty="0" err="1"/>
              <a:t>diagram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dead</a:t>
            </a:r>
            <a:r>
              <a:rPr lang="de-DE" dirty="0"/>
              <a:t> time:</a:t>
            </a:r>
          </a:p>
        </p:txBody>
      </p:sp>
    </p:spTree>
    <p:extLst>
      <p:ext uri="{BB962C8B-B14F-4D97-AF65-F5344CB8AC3E}">
        <p14:creationId xmlns:p14="http://schemas.microsoft.com/office/powerpoint/2010/main" val="4181444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7E7D95-1F5E-CE48-E953-D97B4D902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Loop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B4223A-1501-7599-2239-8ABB3D900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42</a:t>
            </a:fld>
            <a:endParaRPr lang="en-GB"/>
          </a:p>
        </p:txBody>
      </p: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6B685BC3-C175-CD83-FD48-F6388221A45E}"/>
              </a:ext>
            </a:extLst>
          </p:cNvPr>
          <p:cNvGrpSpPr/>
          <p:nvPr/>
        </p:nvGrpSpPr>
        <p:grpSpPr>
          <a:xfrm>
            <a:off x="838200" y="1993681"/>
            <a:ext cx="4379258" cy="1307375"/>
            <a:chOff x="3906371" y="2121625"/>
            <a:chExt cx="4379258" cy="130737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Prozess 9">
                  <a:extLst>
                    <a:ext uri="{FF2B5EF4-FFF2-40B4-BE49-F238E27FC236}">
                      <a16:creationId xmlns:a16="http://schemas.microsoft.com/office/drawing/2014/main" id="{CFA04C9A-F9FE-97EE-ADA9-C6D398C7532F}"/>
                    </a:ext>
                  </a:extLst>
                </p:cNvPr>
                <p:cNvSpPr/>
                <p:nvPr/>
              </p:nvSpPr>
              <p:spPr>
                <a:xfrm>
                  <a:off x="5685987" y="2164438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0" name="Prozess 9">
                  <a:extLst>
                    <a:ext uri="{FF2B5EF4-FFF2-40B4-BE49-F238E27FC236}">
                      <a16:creationId xmlns:a16="http://schemas.microsoft.com/office/drawing/2014/main" id="{CFA04C9A-F9FE-97EE-ADA9-C6D398C7532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5987" y="2164438"/>
                  <a:ext cx="914400" cy="612648"/>
                </a:xfrm>
                <a:prstGeom prst="flowChartProcess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Verbindungsstelle 15">
              <a:extLst>
                <a:ext uri="{FF2B5EF4-FFF2-40B4-BE49-F238E27FC236}">
                  <a16:creationId xmlns:a16="http://schemas.microsoft.com/office/drawing/2014/main" id="{5A69D5A8-6BC7-EED6-B298-00BE7B48874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297249" y="2423264"/>
              <a:ext cx="88772" cy="8877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01A8DB1A-B477-CE70-74C6-B0DDF2AD7AF9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6600387" y="2470762"/>
              <a:ext cx="692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B6451F44-2FDF-CAD1-32E0-67D1B57730BC}"/>
                </a:ext>
              </a:extLst>
            </p:cNvPr>
            <p:cNvCxnSpPr>
              <a:cxnSpLocks/>
            </p:cNvCxnSpPr>
            <p:nvPr/>
          </p:nvCxnSpPr>
          <p:spPr>
            <a:xfrm>
              <a:off x="7341635" y="2467650"/>
              <a:ext cx="828436" cy="15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85B40954-1094-826E-42BE-CAF86DC12B25}"/>
                    </a:ext>
                  </a:extLst>
                </p:cNvPr>
                <p:cNvSpPr txBox="1"/>
                <p:nvPr/>
              </p:nvSpPr>
              <p:spPr>
                <a:xfrm>
                  <a:off x="7789531" y="2126294"/>
                  <a:ext cx="4960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85B40954-1094-826E-42BE-CAF86DC12B2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89531" y="2126294"/>
                  <a:ext cx="496098" cy="276999"/>
                </a:xfrm>
                <a:prstGeom prst="rect">
                  <a:avLst/>
                </a:prstGeom>
                <a:blipFill>
                  <a:blip r:embed="rId3"/>
                  <a:stretch>
                    <a:fillRect l="-12821" t="-4348" r="-17949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2" name="Gerade Verbindung 31">
              <a:extLst>
                <a:ext uri="{FF2B5EF4-FFF2-40B4-BE49-F238E27FC236}">
                  <a16:creationId xmlns:a16="http://schemas.microsoft.com/office/drawing/2014/main" id="{DE28B529-D364-88B5-AE83-2ADEBCBDF542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>
              <a:off x="7341635" y="2512036"/>
              <a:ext cx="0" cy="9169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ing 48">
              <a:extLst>
                <a:ext uri="{FF2B5EF4-FFF2-40B4-BE49-F238E27FC236}">
                  <a16:creationId xmlns:a16="http://schemas.microsoft.com/office/drawing/2014/main" id="{86C1BC5B-5999-7107-6000-E9B34E1B4A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97391" y="2423264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53" name="Gerade Verbindung 52">
              <a:extLst>
                <a:ext uri="{FF2B5EF4-FFF2-40B4-BE49-F238E27FC236}">
                  <a16:creationId xmlns:a16="http://schemas.microsoft.com/office/drawing/2014/main" id="{E62F31E2-E6C0-953B-27A4-866D3CB230AE}"/>
                </a:ext>
              </a:extLst>
            </p:cNvPr>
            <p:cNvCxnSpPr/>
            <p:nvPr/>
          </p:nvCxnSpPr>
          <p:spPr>
            <a:xfrm flipH="1">
              <a:off x="4942391" y="3429000"/>
              <a:ext cx="23992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mit Pfeil 54">
              <a:extLst>
                <a:ext uri="{FF2B5EF4-FFF2-40B4-BE49-F238E27FC236}">
                  <a16:creationId xmlns:a16="http://schemas.microsoft.com/office/drawing/2014/main" id="{809360AC-7423-81D3-2207-4F8D3EBD52E7}"/>
                </a:ext>
              </a:extLst>
            </p:cNvPr>
            <p:cNvCxnSpPr>
              <a:endCxn id="49" idx="4"/>
            </p:cNvCxnSpPr>
            <p:nvPr/>
          </p:nvCxnSpPr>
          <p:spPr>
            <a:xfrm flipV="1">
              <a:off x="4942391" y="2513264"/>
              <a:ext cx="0" cy="9157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4D5FE632-0643-1613-F755-8F38A20CA551}"/>
                </a:ext>
              </a:extLst>
            </p:cNvPr>
            <p:cNvCxnSpPr>
              <a:stCxn id="49" idx="6"/>
              <a:endCxn id="10" idx="1"/>
            </p:cNvCxnSpPr>
            <p:nvPr/>
          </p:nvCxnSpPr>
          <p:spPr>
            <a:xfrm>
              <a:off x="4987391" y="2468264"/>
              <a:ext cx="698596" cy="24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3CA67442-B2C3-0F23-735F-81D48B7AA3B7}"/>
                </a:ext>
              </a:extLst>
            </p:cNvPr>
            <p:cNvCxnSpPr>
              <a:cxnSpLocks/>
              <a:endCxn id="49" idx="2"/>
            </p:cNvCxnSpPr>
            <p:nvPr/>
          </p:nvCxnSpPr>
          <p:spPr>
            <a:xfrm>
              <a:off x="4058403" y="2466093"/>
              <a:ext cx="838988" cy="21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Textfeld 59">
                  <a:extLst>
                    <a:ext uri="{FF2B5EF4-FFF2-40B4-BE49-F238E27FC236}">
                      <a16:creationId xmlns:a16="http://schemas.microsoft.com/office/drawing/2014/main" id="{262C97CE-410D-9075-7A61-A67DE4AA4508}"/>
                    </a:ext>
                  </a:extLst>
                </p:cNvPr>
                <p:cNvSpPr txBox="1"/>
                <p:nvPr/>
              </p:nvSpPr>
              <p:spPr>
                <a:xfrm>
                  <a:off x="3906371" y="2121625"/>
                  <a:ext cx="505203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60" name="Textfeld 59">
                  <a:extLst>
                    <a:ext uri="{FF2B5EF4-FFF2-40B4-BE49-F238E27FC236}">
                      <a16:creationId xmlns:a16="http://schemas.microsoft.com/office/drawing/2014/main" id="{262C97CE-410D-9075-7A61-A67DE4AA45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06371" y="2121625"/>
                  <a:ext cx="505203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12500" r="-17500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Textfeld 60">
                  <a:extLst>
                    <a:ext uri="{FF2B5EF4-FFF2-40B4-BE49-F238E27FC236}">
                      <a16:creationId xmlns:a16="http://schemas.microsoft.com/office/drawing/2014/main" id="{281B3B5D-F2B8-4197-E8C0-E2465C867F79}"/>
                    </a:ext>
                  </a:extLst>
                </p:cNvPr>
                <p:cNvSpPr txBox="1"/>
                <p:nvPr/>
              </p:nvSpPr>
              <p:spPr>
                <a:xfrm>
                  <a:off x="4983598" y="2576884"/>
                  <a:ext cx="2196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61" name="Textfeld 60">
                  <a:extLst>
                    <a:ext uri="{FF2B5EF4-FFF2-40B4-BE49-F238E27FC236}">
                      <a16:creationId xmlns:a16="http://schemas.microsoft.com/office/drawing/2014/main" id="{281B3B5D-F2B8-4197-E8C0-E2465C867F7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83598" y="2576884"/>
                  <a:ext cx="219612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5556" r="-11111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9" name="Gruppieren 88">
            <a:extLst>
              <a:ext uri="{FF2B5EF4-FFF2-40B4-BE49-F238E27FC236}">
                <a16:creationId xmlns:a16="http://schemas.microsoft.com/office/drawing/2014/main" id="{E0B57D70-F2AF-3F2F-EB01-F5A113DB39FC}"/>
              </a:ext>
            </a:extLst>
          </p:cNvPr>
          <p:cNvGrpSpPr/>
          <p:nvPr/>
        </p:nvGrpSpPr>
        <p:grpSpPr>
          <a:xfrm>
            <a:off x="838200" y="4582652"/>
            <a:ext cx="5985903" cy="1307375"/>
            <a:chOff x="838200" y="4582652"/>
            <a:chExt cx="5985903" cy="130737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Prozess 63">
                  <a:extLst>
                    <a:ext uri="{FF2B5EF4-FFF2-40B4-BE49-F238E27FC236}">
                      <a16:creationId xmlns:a16="http://schemas.microsoft.com/office/drawing/2014/main" id="{7A56EEB9-8DB0-8AFE-ED17-383632F88912}"/>
                    </a:ext>
                  </a:extLst>
                </p:cNvPr>
                <p:cNvSpPr/>
                <p:nvPr/>
              </p:nvSpPr>
              <p:spPr>
                <a:xfrm>
                  <a:off x="2617816" y="4625465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4" name="Prozess 63">
                  <a:extLst>
                    <a:ext uri="{FF2B5EF4-FFF2-40B4-BE49-F238E27FC236}">
                      <a16:creationId xmlns:a16="http://schemas.microsoft.com/office/drawing/2014/main" id="{7A56EEB9-8DB0-8AFE-ED17-383632F8891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7816" y="4625465"/>
                  <a:ext cx="914400" cy="612648"/>
                </a:xfrm>
                <a:prstGeom prst="flowChartProcess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5" name="Verbindungsstelle 64">
              <a:extLst>
                <a:ext uri="{FF2B5EF4-FFF2-40B4-BE49-F238E27FC236}">
                  <a16:creationId xmlns:a16="http://schemas.microsoft.com/office/drawing/2014/main" id="{BDAE3FB9-9C6B-3155-245D-35209A08CA6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5835723" y="4882734"/>
              <a:ext cx="88772" cy="8877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7" name="Gerade Verbindung mit Pfeil 66">
              <a:extLst>
                <a:ext uri="{FF2B5EF4-FFF2-40B4-BE49-F238E27FC236}">
                  <a16:creationId xmlns:a16="http://schemas.microsoft.com/office/drawing/2014/main" id="{97175F72-AAAC-0F6E-276A-4D7FCBF560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0109" y="4927120"/>
              <a:ext cx="828436" cy="15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Textfeld 67">
                  <a:extLst>
                    <a:ext uri="{FF2B5EF4-FFF2-40B4-BE49-F238E27FC236}">
                      <a16:creationId xmlns:a16="http://schemas.microsoft.com/office/drawing/2014/main" id="{3194024B-9D8C-A7E3-AB79-F6E6FBA346DE}"/>
                    </a:ext>
                  </a:extLst>
                </p:cNvPr>
                <p:cNvSpPr txBox="1"/>
                <p:nvPr/>
              </p:nvSpPr>
              <p:spPr>
                <a:xfrm>
                  <a:off x="6328005" y="4585764"/>
                  <a:ext cx="4960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68" name="Textfeld 67">
                  <a:extLst>
                    <a:ext uri="{FF2B5EF4-FFF2-40B4-BE49-F238E27FC236}">
                      <a16:creationId xmlns:a16="http://schemas.microsoft.com/office/drawing/2014/main" id="{3194024B-9D8C-A7E3-AB79-F6E6FBA346D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28005" y="4585764"/>
                  <a:ext cx="496098" cy="276999"/>
                </a:xfrm>
                <a:prstGeom prst="rect">
                  <a:avLst/>
                </a:prstGeom>
                <a:blipFill>
                  <a:blip r:embed="rId7"/>
                  <a:stretch>
                    <a:fillRect l="-12500" r="-15000" b="-2916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9" name="Gerade Verbindung 68">
              <a:extLst>
                <a:ext uri="{FF2B5EF4-FFF2-40B4-BE49-F238E27FC236}">
                  <a16:creationId xmlns:a16="http://schemas.microsoft.com/office/drawing/2014/main" id="{C28E7F70-8EBF-A4F6-3AC0-91835D39CDB2}"/>
                </a:ext>
              </a:extLst>
            </p:cNvPr>
            <p:cNvCxnSpPr>
              <a:cxnSpLocks/>
              <a:stCxn id="65" idx="0"/>
            </p:cNvCxnSpPr>
            <p:nvPr/>
          </p:nvCxnSpPr>
          <p:spPr>
            <a:xfrm>
              <a:off x="5880109" y="4971506"/>
              <a:ext cx="0" cy="9169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ing 69">
              <a:extLst>
                <a:ext uri="{FF2B5EF4-FFF2-40B4-BE49-F238E27FC236}">
                  <a16:creationId xmlns:a16="http://schemas.microsoft.com/office/drawing/2014/main" id="{E2C349AB-A258-9D25-5291-B4D4E5B132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829220" y="4884291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71" name="Gerade Verbindung 70">
              <a:extLst>
                <a:ext uri="{FF2B5EF4-FFF2-40B4-BE49-F238E27FC236}">
                  <a16:creationId xmlns:a16="http://schemas.microsoft.com/office/drawing/2014/main" id="{1A18445C-FE0D-1911-B6BC-40F9C63CEB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4220" y="5888470"/>
              <a:ext cx="400588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B80942AE-AB88-1BA2-9153-06510B9FA331}"/>
                </a:ext>
              </a:extLst>
            </p:cNvPr>
            <p:cNvCxnSpPr>
              <a:endCxn id="70" idx="4"/>
            </p:cNvCxnSpPr>
            <p:nvPr/>
          </p:nvCxnSpPr>
          <p:spPr>
            <a:xfrm flipV="1">
              <a:off x="1874220" y="4974291"/>
              <a:ext cx="0" cy="9157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2CD06856-00F4-4F53-7399-8A98645D041F}"/>
                </a:ext>
              </a:extLst>
            </p:cNvPr>
            <p:cNvCxnSpPr>
              <a:stCxn id="70" idx="6"/>
              <a:endCxn id="64" idx="1"/>
            </p:cNvCxnSpPr>
            <p:nvPr/>
          </p:nvCxnSpPr>
          <p:spPr>
            <a:xfrm>
              <a:off x="1919220" y="4929291"/>
              <a:ext cx="698596" cy="24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D4793845-8003-4479-5483-8B9A3DC1D177}"/>
                </a:ext>
              </a:extLst>
            </p:cNvPr>
            <p:cNvCxnSpPr>
              <a:cxnSpLocks/>
              <a:endCxn id="70" idx="2"/>
            </p:cNvCxnSpPr>
            <p:nvPr/>
          </p:nvCxnSpPr>
          <p:spPr>
            <a:xfrm>
              <a:off x="990232" y="4927120"/>
              <a:ext cx="838988" cy="21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Textfeld 74">
                  <a:extLst>
                    <a:ext uri="{FF2B5EF4-FFF2-40B4-BE49-F238E27FC236}">
                      <a16:creationId xmlns:a16="http://schemas.microsoft.com/office/drawing/2014/main" id="{36939397-BB10-5B65-CDDB-A3F7FC7D2986}"/>
                    </a:ext>
                  </a:extLst>
                </p:cNvPr>
                <p:cNvSpPr txBox="1"/>
                <p:nvPr/>
              </p:nvSpPr>
              <p:spPr>
                <a:xfrm>
                  <a:off x="838200" y="4582652"/>
                  <a:ext cx="505203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75" name="Textfeld 74">
                  <a:extLst>
                    <a:ext uri="{FF2B5EF4-FFF2-40B4-BE49-F238E27FC236}">
                      <a16:creationId xmlns:a16="http://schemas.microsoft.com/office/drawing/2014/main" id="{36939397-BB10-5B65-CDDB-A3F7FC7D298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8200" y="4582652"/>
                  <a:ext cx="505203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12500" r="-17500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Textfeld 75">
                  <a:extLst>
                    <a:ext uri="{FF2B5EF4-FFF2-40B4-BE49-F238E27FC236}">
                      <a16:creationId xmlns:a16="http://schemas.microsoft.com/office/drawing/2014/main" id="{93FD5BA8-3FE8-F79F-7982-568B7F328557}"/>
                    </a:ext>
                  </a:extLst>
                </p:cNvPr>
                <p:cNvSpPr txBox="1"/>
                <p:nvPr/>
              </p:nvSpPr>
              <p:spPr>
                <a:xfrm>
                  <a:off x="1915427" y="5037911"/>
                  <a:ext cx="2196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76" name="Textfeld 75">
                  <a:extLst>
                    <a:ext uri="{FF2B5EF4-FFF2-40B4-BE49-F238E27FC236}">
                      <a16:creationId xmlns:a16="http://schemas.microsoft.com/office/drawing/2014/main" id="{93FD5BA8-3FE8-F79F-7982-568B7F3285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15427" y="5037911"/>
                  <a:ext cx="219612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5556" r="-11111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Prozess 76">
                  <a:extLst>
                    <a:ext uri="{FF2B5EF4-FFF2-40B4-BE49-F238E27FC236}">
                      <a16:creationId xmlns:a16="http://schemas.microsoft.com/office/drawing/2014/main" id="{35D03A6A-8FF9-91D1-0092-4ADB9BDBD9F8}"/>
                    </a:ext>
                  </a:extLst>
                </p:cNvPr>
                <p:cNvSpPr/>
                <p:nvPr/>
              </p:nvSpPr>
              <p:spPr>
                <a:xfrm>
                  <a:off x="4230482" y="4625465"/>
                  <a:ext cx="914400" cy="612000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7" name="Prozess 76">
                  <a:extLst>
                    <a:ext uri="{FF2B5EF4-FFF2-40B4-BE49-F238E27FC236}">
                      <a16:creationId xmlns:a16="http://schemas.microsoft.com/office/drawing/2014/main" id="{35D03A6A-8FF9-91D1-0092-4ADB9BDBD9F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30482" y="4625465"/>
                  <a:ext cx="914400" cy="612000"/>
                </a:xfrm>
                <a:prstGeom prst="flowChartProcess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9" name="Gerade Verbindung 78">
              <a:extLst>
                <a:ext uri="{FF2B5EF4-FFF2-40B4-BE49-F238E27FC236}">
                  <a16:creationId xmlns:a16="http://schemas.microsoft.com/office/drawing/2014/main" id="{1B8BFFB9-903B-6997-1D1E-1D11BBC79C7C}"/>
                </a:ext>
              </a:extLst>
            </p:cNvPr>
            <p:cNvCxnSpPr>
              <a:cxnSpLocks/>
            </p:cNvCxnSpPr>
            <p:nvPr/>
          </p:nvCxnSpPr>
          <p:spPr>
            <a:xfrm>
              <a:off x="5139075" y="4927120"/>
              <a:ext cx="692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Gerade Verbindung mit Pfeil 83">
              <a:extLst>
                <a:ext uri="{FF2B5EF4-FFF2-40B4-BE49-F238E27FC236}">
                  <a16:creationId xmlns:a16="http://schemas.microsoft.com/office/drawing/2014/main" id="{426DD009-601D-081A-D2C3-7D7EE673A4D1}"/>
                </a:ext>
              </a:extLst>
            </p:cNvPr>
            <p:cNvCxnSpPr>
              <a:cxnSpLocks/>
              <a:stCxn id="64" idx="3"/>
              <a:endCxn id="77" idx="1"/>
            </p:cNvCxnSpPr>
            <p:nvPr/>
          </p:nvCxnSpPr>
          <p:spPr>
            <a:xfrm flipV="1">
              <a:off x="3532216" y="4931465"/>
              <a:ext cx="698266" cy="3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3EB245D8-DA26-0DE3-DA5B-9168829BC6D1}"/>
                  </a:ext>
                </a:extLst>
              </p:cNvPr>
              <p:cNvSpPr txBox="1"/>
              <p:nvPr/>
            </p:nvSpPr>
            <p:spPr>
              <a:xfrm>
                <a:off x="6096000" y="814005"/>
                <a:ext cx="4538615" cy="22463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)∙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de-DE" sz="2400" dirty="0"/>
              </a:p>
              <a:p>
                <a:endParaRPr lang="de-DE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  <a:p>
                <a:endParaRPr lang="de-DE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f>
                        <m:fPr>
                          <m:ctrlPr>
                            <a:rPr lang="de-DE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3EB245D8-DA26-0DE3-DA5B-9168829BC6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814005"/>
                <a:ext cx="4538615" cy="2246321"/>
              </a:xfrm>
              <a:prstGeom prst="rect">
                <a:avLst/>
              </a:prstGeom>
              <a:blipFill>
                <a:blip r:embed="rId9"/>
                <a:stretch>
                  <a:fillRect l="-279" t="-565" r="-1397" b="-565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feld 4">
            <a:extLst>
              <a:ext uri="{FF2B5EF4-FFF2-40B4-BE49-F238E27FC236}">
                <a16:creationId xmlns:a16="http://schemas.microsoft.com/office/drawing/2014/main" id="{7B1B46A8-D3BE-8232-6FD3-0BBC2CD586D8}"/>
              </a:ext>
            </a:extLst>
          </p:cNvPr>
          <p:cNvSpPr txBox="1"/>
          <p:nvPr/>
        </p:nvSpPr>
        <p:spPr>
          <a:xfrm>
            <a:off x="7347911" y="3359443"/>
            <a:ext cx="40058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closed</a:t>
            </a:r>
            <a:r>
              <a:rPr lang="de-DE" sz="2400" dirty="0"/>
              <a:t>-loop </a:t>
            </a:r>
            <a:r>
              <a:rPr lang="de-DE" sz="2400" dirty="0" err="1"/>
              <a:t>transfer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negative </a:t>
            </a:r>
            <a:r>
              <a:rPr lang="de-DE" sz="2400" dirty="0" err="1"/>
              <a:t>feedback</a:t>
            </a:r>
            <a:endParaRPr lang="de-DE" sz="24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C464F60-FB62-DB77-A5C9-AA00849EF8D2}"/>
              </a:ext>
            </a:extLst>
          </p:cNvPr>
          <p:cNvCxnSpPr/>
          <p:nvPr/>
        </p:nvCxnSpPr>
        <p:spPr>
          <a:xfrm flipV="1">
            <a:off x="8610600" y="3060326"/>
            <a:ext cx="151660" cy="3842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E1F6F8F9-8529-3D6B-67E4-7AC0BCCEA22A}"/>
                  </a:ext>
                </a:extLst>
              </p:cNvPr>
              <p:cNvSpPr txBox="1"/>
              <p:nvPr/>
            </p:nvSpPr>
            <p:spPr>
              <a:xfrm>
                <a:off x="7747396" y="5176410"/>
                <a:ext cx="3206917" cy="861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E1F6F8F9-8529-3D6B-67E4-7AC0BCCEA2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7396" y="5176410"/>
                <a:ext cx="3206917" cy="861326"/>
              </a:xfrm>
              <a:prstGeom prst="rect">
                <a:avLst/>
              </a:prstGeom>
              <a:blipFill>
                <a:blip r:embed="rId10"/>
                <a:stretch>
                  <a:fillRect r="-395" b="-1014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5E3520AA-C07E-5285-60F1-A52A218580C9}"/>
                  </a:ext>
                </a:extLst>
              </p:cNvPr>
              <p:cNvSpPr txBox="1"/>
              <p:nvPr/>
            </p:nvSpPr>
            <p:spPr>
              <a:xfrm>
                <a:off x="426220" y="6184059"/>
                <a:ext cx="705340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above combines </a:t>
                </a:r>
                <a:r>
                  <a:rPr lang="de-DE" sz="2400" dirty="0" err="1"/>
                  <a:t>controller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and plant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5E3520AA-C07E-5285-60F1-A52A218580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220" y="6184059"/>
                <a:ext cx="7053406" cy="461665"/>
              </a:xfrm>
              <a:prstGeom prst="rect">
                <a:avLst/>
              </a:prstGeom>
              <a:blipFill>
                <a:blip r:embed="rId11"/>
                <a:stretch>
                  <a:fillRect l="-180" t="-10526" b="-289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923082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CB3717-9DB3-1399-9CCC-728FFAB9C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 Transfer </a:t>
            </a:r>
            <a:r>
              <a:rPr lang="de-DE" dirty="0" err="1"/>
              <a:t>Function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1BC413E4-178D-A51B-5C3F-4C91A86DF2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de-DE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de-DE" dirty="0"/>
                  <a:t>: </a:t>
                </a:r>
                <a:r>
                  <a:rPr lang="de-DE" dirty="0" err="1"/>
                  <a:t>increases</a:t>
                </a:r>
                <a:r>
                  <a:rPr lang="de-DE" dirty="0"/>
                  <a:t> loop </a:t>
                </a:r>
                <a:r>
                  <a:rPr lang="de-DE" dirty="0" err="1"/>
                  <a:t>gain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faster</a:t>
                </a:r>
                <a:r>
                  <a:rPr lang="de-DE" dirty="0"/>
                  <a:t> </a:t>
                </a:r>
                <a:r>
                  <a:rPr lang="de-DE" dirty="0" err="1"/>
                  <a:t>response</a:t>
                </a:r>
                <a:r>
                  <a:rPr lang="de-DE" dirty="0"/>
                  <a:t>, </a:t>
                </a:r>
                <a:r>
                  <a:rPr lang="de-DE" dirty="0" err="1"/>
                  <a:t>smaller</a:t>
                </a:r>
                <a:r>
                  <a:rPr lang="de-DE" dirty="0"/>
                  <a:t> </a:t>
                </a:r>
                <a:r>
                  <a:rPr lang="de-DE" dirty="0" err="1"/>
                  <a:t>steady-state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, </a:t>
                </a:r>
                <a:r>
                  <a:rPr lang="de-DE" dirty="0" err="1"/>
                  <a:t>may</a:t>
                </a:r>
                <a:r>
                  <a:rPr lang="de-DE" dirty="0"/>
                  <a:t> </a:t>
                </a:r>
                <a:r>
                  <a:rPr lang="de-DE" dirty="0" err="1"/>
                  <a:t>increase</a:t>
                </a:r>
                <a:r>
                  <a:rPr lang="de-DE" dirty="0"/>
                  <a:t> </a:t>
                </a:r>
                <a:r>
                  <a:rPr lang="de-DE" dirty="0" err="1"/>
                  <a:t>overshoot</a:t>
                </a:r>
                <a:endParaRPr lang="de-DE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: </a:t>
                </a:r>
                <a:r>
                  <a:rPr lang="de-DE" dirty="0" err="1"/>
                  <a:t>adds</a:t>
                </a:r>
                <a:r>
                  <a:rPr lang="de-DE" dirty="0"/>
                  <a:t> </a:t>
                </a:r>
                <a:r>
                  <a:rPr lang="de-DE" dirty="0" err="1"/>
                  <a:t>integrator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eliminates</a:t>
                </a:r>
                <a:r>
                  <a:rPr lang="de-DE" dirty="0"/>
                  <a:t> </a:t>
                </a:r>
                <a:r>
                  <a:rPr lang="de-DE" dirty="0" err="1"/>
                  <a:t>steady-state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, </a:t>
                </a:r>
                <a:r>
                  <a:rPr lang="de-DE" dirty="0" err="1"/>
                  <a:t>may</a:t>
                </a:r>
                <a:r>
                  <a:rPr lang="de-DE" dirty="0"/>
                  <a:t> </a:t>
                </a:r>
                <a:r>
                  <a:rPr lang="de-DE" dirty="0" err="1"/>
                  <a:t>reduce</a:t>
                </a:r>
                <a:r>
                  <a:rPr lang="de-DE" dirty="0"/>
                  <a:t> </a:t>
                </a:r>
                <a:r>
                  <a:rPr lang="de-DE" dirty="0" err="1"/>
                  <a:t>stability</a:t>
                </a:r>
                <a:r>
                  <a:rPr lang="de-DE" dirty="0"/>
                  <a:t> </a:t>
                </a:r>
                <a:r>
                  <a:rPr lang="de-DE" dirty="0" err="1"/>
                  <a:t>margin</a:t>
                </a:r>
                <a:endParaRPr lang="de-DE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de-DE" dirty="0"/>
                  <a:t>: </a:t>
                </a:r>
                <a:r>
                  <a:rPr lang="de-DE" dirty="0" err="1"/>
                  <a:t>adds</a:t>
                </a:r>
                <a:r>
                  <a:rPr lang="de-DE" dirty="0"/>
                  <a:t> </a:t>
                </a:r>
                <a:r>
                  <a:rPr lang="de-DE" dirty="0" err="1"/>
                  <a:t>damping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reduces</a:t>
                </a:r>
                <a:r>
                  <a:rPr lang="de-DE" dirty="0"/>
                  <a:t> </a:t>
                </a:r>
                <a:r>
                  <a:rPr lang="de-DE" dirty="0" err="1"/>
                  <a:t>overshoot</a:t>
                </a:r>
                <a:r>
                  <a:rPr lang="de-DE" dirty="0"/>
                  <a:t>, </a:t>
                </a:r>
                <a:r>
                  <a:rPr lang="de-DE" dirty="0" err="1"/>
                  <a:t>improves</a:t>
                </a:r>
                <a:r>
                  <a:rPr lang="de-DE" dirty="0"/>
                  <a:t> transient </a:t>
                </a:r>
                <a:r>
                  <a:rPr lang="de-DE" dirty="0" err="1"/>
                  <a:t>behavior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Controller design:</a:t>
                </a:r>
              </a:p>
              <a:p>
                <a:r>
                  <a:rPr lang="de-DE" dirty="0"/>
                  <a:t>Shape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closed</a:t>
                </a:r>
                <a:r>
                  <a:rPr lang="de-DE" dirty="0"/>
                  <a:t>-loop </a:t>
                </a:r>
                <a:r>
                  <a:rPr lang="de-DE" dirty="0" err="1"/>
                  <a:t>poles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obtain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desired</a:t>
                </a:r>
                <a:r>
                  <a:rPr lang="de-DE" dirty="0"/>
                  <a:t> </a:t>
                </a:r>
                <a:r>
                  <a:rPr lang="de-DE" dirty="0" err="1"/>
                  <a:t>dynamics</a:t>
                </a:r>
                <a:endParaRPr lang="de-DE" dirty="0"/>
              </a:p>
              <a:p>
                <a:r>
                  <a:rPr lang="de-DE" dirty="0" err="1"/>
                  <a:t>Achieved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selecting</a:t>
                </a:r>
                <a:r>
                  <a:rPr lang="de-DE" dirty="0"/>
                  <a:t> and </a:t>
                </a:r>
                <a:r>
                  <a:rPr lang="de-DE" dirty="0" err="1"/>
                  <a:t>tuning</a:t>
                </a:r>
                <a:r>
                  <a:rPr lang="de-DE" dirty="0"/>
                  <a:t> </a:t>
                </a:r>
                <a:r>
                  <a:rPr lang="de-DE" dirty="0" err="1"/>
                  <a:t>controller</a:t>
                </a:r>
                <a:r>
                  <a:rPr lang="de-DE" dirty="0"/>
                  <a:t> </a:t>
                </a:r>
                <a:r>
                  <a:rPr lang="de-DE" dirty="0" err="1"/>
                  <a:t>parameters</a:t>
                </a:r>
                <a:r>
                  <a:rPr lang="de-DE" dirty="0"/>
                  <a:t> (</a:t>
                </a:r>
                <a:r>
                  <a:rPr lang="de-DE" dirty="0" err="1"/>
                  <a:t>move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closed</a:t>
                </a:r>
                <a:r>
                  <a:rPr lang="de-DE" dirty="0"/>
                  <a:t>-loop </a:t>
                </a:r>
                <a:r>
                  <a:rPr lang="de-DE" dirty="0" err="1"/>
                  <a:t>poles</a:t>
                </a:r>
                <a:r>
                  <a:rPr lang="de-DE" dirty="0"/>
                  <a:t>)</a:t>
                </a:r>
              </a:p>
            </p:txBody>
          </p:sp>
        </mc:Choice>
        <mc:Fallback xmlns="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1BC413E4-178D-A51B-5C3F-4C91A86DF2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EF15152-4A2F-9346-DFCE-B3D9FFBF6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3551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9">
            <a:extLst>
              <a:ext uri="{FF2B5EF4-FFF2-40B4-BE49-F238E27FC236}">
                <a16:creationId xmlns:a16="http://schemas.microsoft.com/office/drawing/2014/main" id="{212B22B2-EAB7-6720-A16E-276F12E8F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Hidden </a:t>
            </a:r>
            <a:r>
              <a:rPr lang="de-DE" dirty="0" err="1"/>
              <a:t>Assumptions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7D09CB-2114-E487-4ACA-4F1F296AB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44</a:t>
            </a:fld>
            <a:endParaRPr lang="en-GB"/>
          </a:p>
        </p:txBody>
      </p: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899EA923-B320-E430-7352-945C47FC665F}"/>
              </a:ext>
            </a:extLst>
          </p:cNvPr>
          <p:cNvGrpSpPr/>
          <p:nvPr/>
        </p:nvGrpSpPr>
        <p:grpSpPr>
          <a:xfrm>
            <a:off x="971273" y="1656233"/>
            <a:ext cx="5985903" cy="1612142"/>
            <a:chOff x="714083" y="2028176"/>
            <a:chExt cx="5985903" cy="161214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Prozess 4">
                  <a:extLst>
                    <a:ext uri="{FF2B5EF4-FFF2-40B4-BE49-F238E27FC236}">
                      <a16:creationId xmlns:a16="http://schemas.microsoft.com/office/drawing/2014/main" id="{CBAE731C-F71E-8BED-A12D-10796EC7A9E1}"/>
                    </a:ext>
                  </a:extLst>
                </p:cNvPr>
                <p:cNvSpPr/>
                <p:nvPr/>
              </p:nvSpPr>
              <p:spPr>
                <a:xfrm>
                  <a:off x="2493699" y="2070000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" name="Prozess 4">
                  <a:extLst>
                    <a:ext uri="{FF2B5EF4-FFF2-40B4-BE49-F238E27FC236}">
                      <a16:creationId xmlns:a16="http://schemas.microsoft.com/office/drawing/2014/main" id="{CBAE731C-F71E-8BED-A12D-10796EC7A9E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93699" y="2070000"/>
                  <a:ext cx="914400" cy="612648"/>
                </a:xfrm>
                <a:prstGeom prst="flowChartProcess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Verbindungsstelle 5">
              <a:extLst>
                <a:ext uri="{FF2B5EF4-FFF2-40B4-BE49-F238E27FC236}">
                  <a16:creationId xmlns:a16="http://schemas.microsoft.com/office/drawing/2014/main" id="{EEA8466F-7D3F-3081-F537-F2C5A6164EE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5711606" y="2328258"/>
              <a:ext cx="88772" cy="8877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7" name="Gerade Verbindung mit Pfeil 6">
              <a:extLst>
                <a:ext uri="{FF2B5EF4-FFF2-40B4-BE49-F238E27FC236}">
                  <a16:creationId xmlns:a16="http://schemas.microsoft.com/office/drawing/2014/main" id="{611B80E7-F9CB-0ABE-6815-D4E90AD6CD78}"/>
                </a:ext>
              </a:extLst>
            </p:cNvPr>
            <p:cNvCxnSpPr>
              <a:cxnSpLocks/>
            </p:cNvCxnSpPr>
            <p:nvPr/>
          </p:nvCxnSpPr>
          <p:spPr>
            <a:xfrm>
              <a:off x="5755992" y="2372644"/>
              <a:ext cx="828436" cy="15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1EC57E1A-4742-6495-1B33-14A9630570AF}"/>
                    </a:ext>
                  </a:extLst>
                </p:cNvPr>
                <p:cNvSpPr txBox="1"/>
                <p:nvPr/>
              </p:nvSpPr>
              <p:spPr>
                <a:xfrm>
                  <a:off x="6203888" y="2031288"/>
                  <a:ext cx="4960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1EC57E1A-4742-6495-1B33-14A9630570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03888" y="2031288"/>
                  <a:ext cx="496098" cy="276999"/>
                </a:xfrm>
                <a:prstGeom prst="rect">
                  <a:avLst/>
                </a:prstGeom>
                <a:blipFill>
                  <a:blip r:embed="rId3"/>
                  <a:stretch>
                    <a:fillRect l="-10000" r="-17500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9AF120D8-734C-0613-5CA9-7A01EDA3C12C}"/>
                </a:ext>
              </a:extLst>
            </p:cNvPr>
            <p:cNvCxnSpPr>
              <a:cxnSpLocks/>
              <a:stCxn id="6" idx="0"/>
            </p:cNvCxnSpPr>
            <p:nvPr/>
          </p:nvCxnSpPr>
          <p:spPr>
            <a:xfrm>
              <a:off x="5755992" y="2417030"/>
              <a:ext cx="0" cy="9169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ing 9">
              <a:extLst>
                <a:ext uri="{FF2B5EF4-FFF2-40B4-BE49-F238E27FC236}">
                  <a16:creationId xmlns:a16="http://schemas.microsoft.com/office/drawing/2014/main" id="{9658AB60-BED2-3AEA-E449-CA55B13891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05103" y="2329815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0A0730A7-6D9B-E8B8-9397-3AC4F973A2AC}"/>
                </a:ext>
              </a:extLst>
            </p:cNvPr>
            <p:cNvCxnSpPr>
              <a:endCxn id="10" idx="4"/>
            </p:cNvCxnSpPr>
            <p:nvPr/>
          </p:nvCxnSpPr>
          <p:spPr>
            <a:xfrm flipV="1">
              <a:off x="1750103" y="2419815"/>
              <a:ext cx="0" cy="9157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F8AAAEB5-D007-9C8D-8975-3DEDC9C7963A}"/>
                </a:ext>
              </a:extLst>
            </p:cNvPr>
            <p:cNvCxnSpPr>
              <a:cxnSpLocks/>
              <a:stCxn id="10" idx="6"/>
              <a:endCxn id="5" idx="1"/>
            </p:cNvCxnSpPr>
            <p:nvPr/>
          </p:nvCxnSpPr>
          <p:spPr>
            <a:xfrm>
              <a:off x="1795103" y="2374815"/>
              <a:ext cx="698596" cy="150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D5B45189-1F92-866E-0FFA-671C55CAD1A1}"/>
                </a:ext>
              </a:extLst>
            </p:cNvPr>
            <p:cNvCxnSpPr>
              <a:cxnSpLocks/>
              <a:endCxn id="10" idx="2"/>
            </p:cNvCxnSpPr>
            <p:nvPr/>
          </p:nvCxnSpPr>
          <p:spPr>
            <a:xfrm>
              <a:off x="866115" y="2374815"/>
              <a:ext cx="83898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feld 14">
                  <a:extLst>
                    <a:ext uri="{FF2B5EF4-FFF2-40B4-BE49-F238E27FC236}">
                      <a16:creationId xmlns:a16="http://schemas.microsoft.com/office/drawing/2014/main" id="{D827F59F-572A-CA28-A965-719762BEC99A}"/>
                    </a:ext>
                  </a:extLst>
                </p:cNvPr>
                <p:cNvSpPr txBox="1"/>
                <p:nvPr/>
              </p:nvSpPr>
              <p:spPr>
                <a:xfrm>
                  <a:off x="714083" y="2028176"/>
                  <a:ext cx="505203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5" name="Textfeld 14">
                  <a:extLst>
                    <a:ext uri="{FF2B5EF4-FFF2-40B4-BE49-F238E27FC236}">
                      <a16:creationId xmlns:a16="http://schemas.microsoft.com/office/drawing/2014/main" id="{D827F59F-572A-CA28-A965-719762BEC99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4083" y="2028176"/>
                  <a:ext cx="505203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9756" r="-14634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feld 15">
                  <a:extLst>
                    <a:ext uri="{FF2B5EF4-FFF2-40B4-BE49-F238E27FC236}">
                      <a16:creationId xmlns:a16="http://schemas.microsoft.com/office/drawing/2014/main" id="{A4555BF9-17F8-9ECC-0CB0-FEDEBDD3781A}"/>
                    </a:ext>
                  </a:extLst>
                </p:cNvPr>
                <p:cNvSpPr txBox="1"/>
                <p:nvPr/>
              </p:nvSpPr>
              <p:spPr>
                <a:xfrm>
                  <a:off x="1791310" y="2483435"/>
                  <a:ext cx="2196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6" name="Textfeld 15">
                  <a:extLst>
                    <a:ext uri="{FF2B5EF4-FFF2-40B4-BE49-F238E27FC236}">
                      <a16:creationId xmlns:a16="http://schemas.microsoft.com/office/drawing/2014/main" id="{A4555BF9-17F8-9ECC-0CB0-FEDEBDD3781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91310" y="2483435"/>
                  <a:ext cx="219612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11111" r="-5556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Prozess 16">
                  <a:extLst>
                    <a:ext uri="{FF2B5EF4-FFF2-40B4-BE49-F238E27FC236}">
                      <a16:creationId xmlns:a16="http://schemas.microsoft.com/office/drawing/2014/main" id="{965FBAFC-BEA8-48FC-6E53-12E91F1723D5}"/>
                    </a:ext>
                  </a:extLst>
                </p:cNvPr>
                <p:cNvSpPr/>
                <p:nvPr/>
              </p:nvSpPr>
              <p:spPr>
                <a:xfrm>
                  <a:off x="4100558" y="2070000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Prozess 16">
                  <a:extLst>
                    <a:ext uri="{FF2B5EF4-FFF2-40B4-BE49-F238E27FC236}">
                      <a16:creationId xmlns:a16="http://schemas.microsoft.com/office/drawing/2014/main" id="{965FBAFC-BEA8-48FC-6E53-12E91F1723D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0558" y="2070000"/>
                  <a:ext cx="914400" cy="612648"/>
                </a:xfrm>
                <a:prstGeom prst="flowChartProcess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E227C8EA-10B4-8C97-8335-222B7B531965}"/>
                </a:ext>
              </a:extLst>
            </p:cNvPr>
            <p:cNvCxnSpPr>
              <a:cxnSpLocks/>
            </p:cNvCxnSpPr>
            <p:nvPr/>
          </p:nvCxnSpPr>
          <p:spPr>
            <a:xfrm>
              <a:off x="5014958" y="2372644"/>
              <a:ext cx="692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DDE908A0-EBE7-EC72-474E-1DFA1E264530}"/>
                </a:ext>
              </a:extLst>
            </p:cNvPr>
            <p:cNvCxnSpPr>
              <a:stCxn id="5" idx="3"/>
              <a:endCxn id="17" idx="1"/>
            </p:cNvCxnSpPr>
            <p:nvPr/>
          </p:nvCxnSpPr>
          <p:spPr>
            <a:xfrm>
              <a:off x="3408099" y="2376324"/>
              <a:ext cx="692459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Prozess 20">
                  <a:extLst>
                    <a:ext uri="{FF2B5EF4-FFF2-40B4-BE49-F238E27FC236}">
                      <a16:creationId xmlns:a16="http://schemas.microsoft.com/office/drawing/2014/main" id="{7AB576E0-2556-12DE-587C-129761027D34}"/>
                    </a:ext>
                  </a:extLst>
                </p:cNvPr>
                <p:cNvSpPr/>
                <p:nvPr/>
              </p:nvSpPr>
              <p:spPr>
                <a:xfrm>
                  <a:off x="3297128" y="3027670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Prozess 20">
                  <a:extLst>
                    <a:ext uri="{FF2B5EF4-FFF2-40B4-BE49-F238E27FC236}">
                      <a16:creationId xmlns:a16="http://schemas.microsoft.com/office/drawing/2014/main" id="{7AB576E0-2556-12DE-587C-129761027D3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97128" y="3027670"/>
                  <a:ext cx="914400" cy="612648"/>
                </a:xfrm>
                <a:prstGeom prst="flowChartProcess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5" name="Gerade Verbindung mit Pfeil 24">
              <a:extLst>
                <a:ext uri="{FF2B5EF4-FFF2-40B4-BE49-F238E27FC236}">
                  <a16:creationId xmlns:a16="http://schemas.microsoft.com/office/drawing/2014/main" id="{9B46319F-B1A8-B248-7DFD-BA204C5A3B21}"/>
                </a:ext>
              </a:extLst>
            </p:cNvPr>
            <p:cNvCxnSpPr>
              <a:endCxn id="21" idx="3"/>
            </p:cNvCxnSpPr>
            <p:nvPr/>
          </p:nvCxnSpPr>
          <p:spPr>
            <a:xfrm flipH="1">
              <a:off x="4211528" y="3333994"/>
              <a:ext cx="154446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625B1DDF-760D-0717-CDA1-EBDBED98185C}"/>
                </a:ext>
              </a:extLst>
            </p:cNvPr>
            <p:cNvCxnSpPr>
              <a:stCxn id="21" idx="1"/>
            </p:cNvCxnSpPr>
            <p:nvPr/>
          </p:nvCxnSpPr>
          <p:spPr>
            <a:xfrm flipH="1">
              <a:off x="1750103" y="3333994"/>
              <a:ext cx="15470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236376D0-DD6F-8F51-B718-82E522B4AD77}"/>
              </a:ext>
            </a:extLst>
          </p:cNvPr>
          <p:cNvGrpSpPr/>
          <p:nvPr/>
        </p:nvGrpSpPr>
        <p:grpSpPr>
          <a:xfrm>
            <a:off x="1166232" y="4445381"/>
            <a:ext cx="9212726" cy="1607783"/>
            <a:chOff x="1166232" y="4445381"/>
            <a:chExt cx="9212726" cy="160778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Prozess 27">
                  <a:extLst>
                    <a:ext uri="{FF2B5EF4-FFF2-40B4-BE49-F238E27FC236}">
                      <a16:creationId xmlns:a16="http://schemas.microsoft.com/office/drawing/2014/main" id="{6566DE87-CFD2-F528-C14B-09089A932CF9}"/>
                    </a:ext>
                  </a:extLst>
                </p:cNvPr>
                <p:cNvSpPr/>
                <p:nvPr/>
              </p:nvSpPr>
              <p:spPr>
                <a:xfrm>
                  <a:off x="4556808" y="4486023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8" name="Prozess 27">
                  <a:extLst>
                    <a:ext uri="{FF2B5EF4-FFF2-40B4-BE49-F238E27FC236}">
                      <a16:creationId xmlns:a16="http://schemas.microsoft.com/office/drawing/2014/main" id="{6566DE87-CFD2-F528-C14B-09089A932CF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6808" y="4486023"/>
                  <a:ext cx="914400" cy="612648"/>
                </a:xfrm>
                <a:prstGeom prst="flowChartProcess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Verbindungsstelle 28">
              <a:extLst>
                <a:ext uri="{FF2B5EF4-FFF2-40B4-BE49-F238E27FC236}">
                  <a16:creationId xmlns:a16="http://schemas.microsoft.com/office/drawing/2014/main" id="{C2DABC03-F9C5-04BD-29EE-EEBE919F173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9390578" y="4745463"/>
              <a:ext cx="88772" cy="8877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36747D36-517B-D08B-611D-6EFABD456D55}"/>
                </a:ext>
              </a:extLst>
            </p:cNvPr>
            <p:cNvCxnSpPr>
              <a:cxnSpLocks/>
            </p:cNvCxnSpPr>
            <p:nvPr/>
          </p:nvCxnSpPr>
          <p:spPr>
            <a:xfrm>
              <a:off x="9434964" y="4789849"/>
              <a:ext cx="828436" cy="15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Textfeld 30">
                  <a:extLst>
                    <a:ext uri="{FF2B5EF4-FFF2-40B4-BE49-F238E27FC236}">
                      <a16:creationId xmlns:a16="http://schemas.microsoft.com/office/drawing/2014/main" id="{172D6ED6-234E-6A50-5406-A702D6990675}"/>
                    </a:ext>
                  </a:extLst>
                </p:cNvPr>
                <p:cNvSpPr txBox="1"/>
                <p:nvPr/>
              </p:nvSpPr>
              <p:spPr>
                <a:xfrm>
                  <a:off x="9882860" y="4448493"/>
                  <a:ext cx="4960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31" name="Textfeld 30">
                  <a:extLst>
                    <a:ext uri="{FF2B5EF4-FFF2-40B4-BE49-F238E27FC236}">
                      <a16:creationId xmlns:a16="http://schemas.microsoft.com/office/drawing/2014/main" id="{172D6ED6-234E-6A50-5406-A702D69906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2860" y="4448493"/>
                  <a:ext cx="496098" cy="276999"/>
                </a:xfrm>
                <a:prstGeom prst="rect">
                  <a:avLst/>
                </a:prstGeom>
                <a:blipFill>
                  <a:blip r:embed="rId9"/>
                  <a:stretch>
                    <a:fillRect l="-12500" t="-4545" r="-17500" b="-40909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2" name="Gerade Verbindung 31">
              <a:extLst>
                <a:ext uri="{FF2B5EF4-FFF2-40B4-BE49-F238E27FC236}">
                  <a16:creationId xmlns:a16="http://schemas.microsoft.com/office/drawing/2014/main" id="{2112C397-716A-805F-6585-5E187081CE67}"/>
                </a:ext>
              </a:extLst>
            </p:cNvPr>
            <p:cNvCxnSpPr>
              <a:cxnSpLocks/>
              <a:stCxn id="29" idx="0"/>
            </p:cNvCxnSpPr>
            <p:nvPr/>
          </p:nvCxnSpPr>
          <p:spPr>
            <a:xfrm>
              <a:off x="9434964" y="4834235"/>
              <a:ext cx="0" cy="9169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ing 32">
              <a:extLst>
                <a:ext uri="{FF2B5EF4-FFF2-40B4-BE49-F238E27FC236}">
                  <a16:creationId xmlns:a16="http://schemas.microsoft.com/office/drawing/2014/main" id="{B933FAA3-EA9E-D1A4-7AD8-3C43063755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8212" y="4748400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B7B9ED09-7295-0A91-E7E1-F489D4346057}"/>
                </a:ext>
              </a:extLst>
            </p:cNvPr>
            <p:cNvCxnSpPr>
              <a:endCxn id="33" idx="4"/>
            </p:cNvCxnSpPr>
            <p:nvPr/>
          </p:nvCxnSpPr>
          <p:spPr>
            <a:xfrm flipV="1">
              <a:off x="3813212" y="4838400"/>
              <a:ext cx="0" cy="9157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164A0B6F-9F37-D940-ABFA-5334CD65FD83}"/>
                </a:ext>
              </a:extLst>
            </p:cNvPr>
            <p:cNvCxnSpPr>
              <a:cxnSpLocks/>
              <a:stCxn id="33" idx="6"/>
              <a:endCxn id="28" idx="1"/>
            </p:cNvCxnSpPr>
            <p:nvPr/>
          </p:nvCxnSpPr>
          <p:spPr>
            <a:xfrm flipV="1">
              <a:off x="3858212" y="4792347"/>
              <a:ext cx="698596" cy="105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53818EAB-AA81-1C28-8797-29AC86FA732C}"/>
                </a:ext>
              </a:extLst>
            </p:cNvPr>
            <p:cNvCxnSpPr>
              <a:cxnSpLocks/>
            </p:cNvCxnSpPr>
            <p:nvPr/>
          </p:nvCxnSpPr>
          <p:spPr>
            <a:xfrm>
              <a:off x="1318264" y="4789849"/>
              <a:ext cx="838988" cy="21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feld 36">
                  <a:extLst>
                    <a:ext uri="{FF2B5EF4-FFF2-40B4-BE49-F238E27FC236}">
                      <a16:creationId xmlns:a16="http://schemas.microsoft.com/office/drawing/2014/main" id="{851796E7-6A3A-F1D0-E9B5-D357335B6A4D}"/>
                    </a:ext>
                  </a:extLst>
                </p:cNvPr>
                <p:cNvSpPr txBox="1"/>
                <p:nvPr/>
              </p:nvSpPr>
              <p:spPr>
                <a:xfrm>
                  <a:off x="1166232" y="4445381"/>
                  <a:ext cx="505203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37" name="Textfeld 36">
                  <a:extLst>
                    <a:ext uri="{FF2B5EF4-FFF2-40B4-BE49-F238E27FC236}">
                      <a16:creationId xmlns:a16="http://schemas.microsoft.com/office/drawing/2014/main" id="{851796E7-6A3A-F1D0-E9B5-D357335B6A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66232" y="4445381"/>
                  <a:ext cx="505203" cy="276999"/>
                </a:xfrm>
                <a:prstGeom prst="rect">
                  <a:avLst/>
                </a:prstGeom>
                <a:blipFill>
                  <a:blip r:embed="rId10"/>
                  <a:stretch>
                    <a:fillRect l="-9756" r="-17073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5BFDB529-F53D-E1F8-DEDB-451F750E86EC}"/>
                    </a:ext>
                  </a:extLst>
                </p:cNvPr>
                <p:cNvSpPr txBox="1"/>
                <p:nvPr/>
              </p:nvSpPr>
              <p:spPr>
                <a:xfrm>
                  <a:off x="3854419" y="4898469"/>
                  <a:ext cx="2196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5BFDB529-F53D-E1F8-DEDB-451F750E86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54419" y="4898469"/>
                  <a:ext cx="219612" cy="276999"/>
                </a:xfrm>
                <a:prstGeom prst="rect">
                  <a:avLst/>
                </a:prstGeom>
                <a:blipFill>
                  <a:blip r:embed="rId11"/>
                  <a:stretch>
                    <a:fillRect l="-11111" r="-11111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Prozess 38">
                  <a:extLst>
                    <a:ext uri="{FF2B5EF4-FFF2-40B4-BE49-F238E27FC236}">
                      <a16:creationId xmlns:a16="http://schemas.microsoft.com/office/drawing/2014/main" id="{D8F3F6B1-D911-BC27-DC02-27588C7F837C}"/>
                    </a:ext>
                  </a:extLst>
                </p:cNvPr>
                <p:cNvSpPr/>
                <p:nvPr/>
              </p:nvSpPr>
              <p:spPr>
                <a:xfrm>
                  <a:off x="7779530" y="4483525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9" name="Prozess 38">
                  <a:extLst>
                    <a:ext uri="{FF2B5EF4-FFF2-40B4-BE49-F238E27FC236}">
                      <a16:creationId xmlns:a16="http://schemas.microsoft.com/office/drawing/2014/main" id="{D8F3F6B1-D911-BC27-DC02-27588C7F837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79530" y="4483525"/>
                  <a:ext cx="914400" cy="612648"/>
                </a:xfrm>
                <a:prstGeom prst="flowChartProcess">
                  <a:avLst/>
                </a:prstGeom>
                <a:blipFill>
                  <a:blip r:embed="rId12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0" name="Gerade Verbindung 39">
              <a:extLst>
                <a:ext uri="{FF2B5EF4-FFF2-40B4-BE49-F238E27FC236}">
                  <a16:creationId xmlns:a16="http://schemas.microsoft.com/office/drawing/2014/main" id="{EEA8F883-E782-1706-820F-E6314EB97029}"/>
                </a:ext>
              </a:extLst>
            </p:cNvPr>
            <p:cNvCxnSpPr>
              <a:cxnSpLocks/>
            </p:cNvCxnSpPr>
            <p:nvPr/>
          </p:nvCxnSpPr>
          <p:spPr>
            <a:xfrm>
              <a:off x="8693930" y="4789849"/>
              <a:ext cx="692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AA96FD2-748A-E9D8-A306-2D651395BBB8}"/>
                </a:ext>
              </a:extLst>
            </p:cNvPr>
            <p:cNvCxnSpPr>
              <a:cxnSpLocks/>
              <a:stCxn id="50" idx="3"/>
              <a:endCxn id="39" idx="1"/>
            </p:cNvCxnSpPr>
            <p:nvPr/>
          </p:nvCxnSpPr>
          <p:spPr>
            <a:xfrm>
              <a:off x="7087071" y="4788324"/>
              <a:ext cx="692459" cy="152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Prozess 41">
                  <a:extLst>
                    <a:ext uri="{FF2B5EF4-FFF2-40B4-BE49-F238E27FC236}">
                      <a16:creationId xmlns:a16="http://schemas.microsoft.com/office/drawing/2014/main" id="{D050CAA5-A2EA-3634-8425-E9C576C308ED}"/>
                    </a:ext>
                  </a:extLst>
                </p:cNvPr>
                <p:cNvSpPr/>
                <p:nvPr/>
              </p:nvSpPr>
              <p:spPr>
                <a:xfrm>
                  <a:off x="6172671" y="5440516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2" name="Prozess 41">
                  <a:extLst>
                    <a:ext uri="{FF2B5EF4-FFF2-40B4-BE49-F238E27FC236}">
                      <a16:creationId xmlns:a16="http://schemas.microsoft.com/office/drawing/2014/main" id="{D050CAA5-A2EA-3634-8425-E9C576C308E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72671" y="5440516"/>
                  <a:ext cx="914400" cy="612648"/>
                </a:xfrm>
                <a:prstGeom prst="flowChartProcess">
                  <a:avLst/>
                </a:prstGeom>
                <a:blipFill>
                  <a:blip r:embed="rId1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9A700742-08D2-ECEE-7218-C67B38B0EB0F}"/>
                </a:ext>
              </a:extLst>
            </p:cNvPr>
            <p:cNvCxnSpPr>
              <a:cxnSpLocks/>
              <a:endCxn id="42" idx="3"/>
            </p:cNvCxnSpPr>
            <p:nvPr/>
          </p:nvCxnSpPr>
          <p:spPr>
            <a:xfrm flipH="1">
              <a:off x="7087071" y="5746840"/>
              <a:ext cx="234789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Gerade Verbindung 43">
              <a:extLst>
                <a:ext uri="{FF2B5EF4-FFF2-40B4-BE49-F238E27FC236}">
                  <a16:creationId xmlns:a16="http://schemas.microsoft.com/office/drawing/2014/main" id="{3C815F60-69D7-2B7C-254D-77EF52021A2F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>
              <a:off x="3813212" y="5746840"/>
              <a:ext cx="2359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Prozess 46">
                  <a:extLst>
                    <a:ext uri="{FF2B5EF4-FFF2-40B4-BE49-F238E27FC236}">
                      <a16:creationId xmlns:a16="http://schemas.microsoft.com/office/drawing/2014/main" id="{C31D7E4E-91F7-3C59-4E0C-4209AFB6F419}"/>
                    </a:ext>
                  </a:extLst>
                </p:cNvPr>
                <p:cNvSpPr/>
                <p:nvPr/>
              </p:nvSpPr>
              <p:spPr>
                <a:xfrm>
                  <a:off x="2161441" y="4483525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7" name="Prozess 46">
                  <a:extLst>
                    <a:ext uri="{FF2B5EF4-FFF2-40B4-BE49-F238E27FC236}">
                      <a16:creationId xmlns:a16="http://schemas.microsoft.com/office/drawing/2014/main" id="{C31D7E4E-91F7-3C59-4E0C-4209AFB6F4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61441" y="4483525"/>
                  <a:ext cx="914400" cy="612648"/>
                </a:xfrm>
                <a:prstGeom prst="flowChartProcess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5043C16D-D2F3-028D-8FE1-787F355099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75841" y="4783009"/>
              <a:ext cx="692459" cy="46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mit Pfeil 48">
              <a:extLst>
                <a:ext uri="{FF2B5EF4-FFF2-40B4-BE49-F238E27FC236}">
                  <a16:creationId xmlns:a16="http://schemas.microsoft.com/office/drawing/2014/main" id="{B376B047-5677-8A80-4424-45F6D9F2A6DA}"/>
                </a:ext>
              </a:extLst>
            </p:cNvPr>
            <p:cNvCxnSpPr>
              <a:cxnSpLocks/>
            </p:cNvCxnSpPr>
            <p:nvPr/>
          </p:nvCxnSpPr>
          <p:spPr>
            <a:xfrm>
              <a:off x="5475397" y="4789849"/>
              <a:ext cx="698596" cy="24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Prozess 49">
                  <a:extLst>
                    <a:ext uri="{FF2B5EF4-FFF2-40B4-BE49-F238E27FC236}">
                      <a16:creationId xmlns:a16="http://schemas.microsoft.com/office/drawing/2014/main" id="{A740C5E9-2870-7010-42A5-98E0DC5661EF}"/>
                    </a:ext>
                  </a:extLst>
                </p:cNvPr>
                <p:cNvSpPr/>
                <p:nvPr/>
              </p:nvSpPr>
              <p:spPr>
                <a:xfrm>
                  <a:off x="6172671" y="4482000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0" name="Prozess 49">
                  <a:extLst>
                    <a:ext uri="{FF2B5EF4-FFF2-40B4-BE49-F238E27FC236}">
                      <a16:creationId xmlns:a16="http://schemas.microsoft.com/office/drawing/2014/main" id="{A740C5E9-2870-7010-42A5-98E0DC5661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72671" y="4482000"/>
                  <a:ext cx="914400" cy="612648"/>
                </a:xfrm>
                <a:prstGeom prst="flowChartProcess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1" name="Textfeld 70">
            <a:extLst>
              <a:ext uri="{FF2B5EF4-FFF2-40B4-BE49-F238E27FC236}">
                <a16:creationId xmlns:a16="http://schemas.microsoft.com/office/drawing/2014/main" id="{6B66D065-29A3-B303-FD24-3B010AB6FAD6}"/>
              </a:ext>
            </a:extLst>
          </p:cNvPr>
          <p:cNvSpPr txBox="1"/>
          <p:nvPr/>
        </p:nvSpPr>
        <p:spPr>
          <a:xfrm>
            <a:off x="50172" y="3330802"/>
            <a:ext cx="33864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reference</a:t>
            </a:r>
            <a:r>
              <a:rPr lang="de-DE" dirty="0"/>
              <a:t> </a:t>
            </a:r>
            <a:r>
              <a:rPr lang="de-DE" dirty="0" err="1"/>
              <a:t>prefilter</a:t>
            </a:r>
            <a:r>
              <a:rPr lang="de-DE" dirty="0"/>
              <a:t>: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reference</a:t>
            </a:r>
            <a:r>
              <a:rPr lang="de-DE" dirty="0"/>
              <a:t> </a:t>
            </a:r>
            <a:r>
              <a:rPr lang="de-DE" dirty="0" err="1"/>
              <a:t>shaping</a:t>
            </a:r>
            <a:r>
              <a:rPr lang="de-DE" dirty="0"/>
              <a:t> </a:t>
            </a:r>
            <a:r>
              <a:rPr lang="de-DE" dirty="0" err="1"/>
              <a:t>doesn’t</a:t>
            </a:r>
            <a:r>
              <a:rPr lang="de-DE" dirty="0"/>
              <a:t> </a:t>
            </a:r>
            <a:r>
              <a:rPr lang="de-DE" dirty="0" err="1"/>
              <a:t>affect</a:t>
            </a:r>
            <a:r>
              <a:rPr lang="de-DE" dirty="0"/>
              <a:t> </a:t>
            </a:r>
            <a:r>
              <a:rPr lang="de-DE" dirty="0" err="1"/>
              <a:t>stability</a:t>
            </a:r>
            <a:r>
              <a:rPr lang="de-DE" dirty="0"/>
              <a:t>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treat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separately</a:t>
            </a:r>
            <a:r>
              <a:rPr lang="de-DE" dirty="0"/>
              <a:t>.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E6F8268F-0100-C316-3617-D001CD0E403E}"/>
              </a:ext>
            </a:extLst>
          </p:cNvPr>
          <p:cNvSpPr txBox="1"/>
          <p:nvPr/>
        </p:nvSpPr>
        <p:spPr>
          <a:xfrm>
            <a:off x="7433300" y="2317658"/>
            <a:ext cx="35634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: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fast,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assume</a:t>
            </a:r>
            <a:r>
              <a:rPr lang="de-DE" dirty="0"/>
              <a:t> </a:t>
            </a:r>
            <a:r>
              <a:rPr lang="de-DE" dirty="0" err="1"/>
              <a:t>unity</a:t>
            </a:r>
            <a:r>
              <a:rPr lang="de-DE" dirty="0"/>
              <a:t> </a:t>
            </a:r>
            <a:r>
              <a:rPr lang="de-DE" dirty="0" err="1"/>
              <a:t>feedback</a:t>
            </a:r>
            <a:r>
              <a:rPr lang="de-DE" dirty="0"/>
              <a:t>.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A7C4FE68-DDD9-948C-96C7-1767946F4E87}"/>
              </a:ext>
            </a:extLst>
          </p:cNvPr>
          <p:cNvSpPr txBox="1"/>
          <p:nvPr/>
        </p:nvSpPr>
        <p:spPr>
          <a:xfrm>
            <a:off x="5975670" y="3607801"/>
            <a:ext cx="57511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actuator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: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actuator</a:t>
            </a:r>
            <a:r>
              <a:rPr lang="de-DE" dirty="0"/>
              <a:t> </a:t>
            </a:r>
            <a:r>
              <a:rPr lang="de-DE" dirty="0" err="1"/>
              <a:t>bandwidth</a:t>
            </a:r>
            <a:r>
              <a:rPr lang="de-DE" dirty="0"/>
              <a:t> ≫ </a:t>
            </a:r>
            <a:r>
              <a:rPr lang="de-DE" dirty="0" err="1"/>
              <a:t>closed</a:t>
            </a:r>
            <a:r>
              <a:rPr lang="de-DE" dirty="0"/>
              <a:t>-loop </a:t>
            </a:r>
            <a:r>
              <a:rPr lang="de-DE" dirty="0" err="1"/>
              <a:t>bandwidth</a:t>
            </a:r>
            <a:r>
              <a:rPr lang="de-DE" dirty="0"/>
              <a:t>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ignore</a:t>
            </a:r>
            <a:r>
              <a:rPr lang="de-DE" dirty="0"/>
              <a:t> it.</a:t>
            </a:r>
          </a:p>
        </p:txBody>
      </p: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E2F2EFD4-C7AD-B538-2EF2-0B8EA98BA555}"/>
              </a:ext>
            </a:extLst>
          </p:cNvPr>
          <p:cNvCxnSpPr>
            <a:stCxn id="73" idx="1"/>
          </p:cNvCxnSpPr>
          <p:nvPr/>
        </p:nvCxnSpPr>
        <p:spPr>
          <a:xfrm flipH="1">
            <a:off x="4556808" y="2640824"/>
            <a:ext cx="2876492" cy="1467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97573C1B-345F-FCCD-4567-9BFAC2A25428}"/>
              </a:ext>
            </a:extLst>
          </p:cNvPr>
          <p:cNvCxnSpPr>
            <a:endCxn id="50" idx="0"/>
          </p:cNvCxnSpPr>
          <p:nvPr/>
        </p:nvCxnSpPr>
        <p:spPr>
          <a:xfrm>
            <a:off x="6629871" y="4235146"/>
            <a:ext cx="0" cy="2468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feld 84">
            <a:extLst>
              <a:ext uri="{FF2B5EF4-FFF2-40B4-BE49-F238E27FC236}">
                <a16:creationId xmlns:a16="http://schemas.microsoft.com/office/drawing/2014/main" id="{BF1213D3-CCCF-4672-CE77-9A2255E72F78}"/>
              </a:ext>
            </a:extLst>
          </p:cNvPr>
          <p:cNvSpPr txBox="1"/>
          <p:nvPr/>
        </p:nvSpPr>
        <p:spPr>
          <a:xfrm>
            <a:off x="4814948" y="6318213"/>
            <a:ext cx="494605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de-DE" sz="2400" dirty="0"/>
              <a:t>Always </a:t>
            </a:r>
            <a:r>
              <a:rPr lang="de-DE" sz="2400" dirty="0" err="1"/>
              <a:t>model</a:t>
            </a:r>
            <a:r>
              <a:rPr lang="de-DE" sz="2400" dirty="0"/>
              <a:t> </a:t>
            </a: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affect</a:t>
            </a:r>
            <a:r>
              <a:rPr lang="de-DE" sz="2400" dirty="0"/>
              <a:t> </a:t>
            </a:r>
            <a:r>
              <a:rPr lang="de-DE" sz="2400" dirty="0" err="1"/>
              <a:t>poles</a:t>
            </a:r>
            <a:endParaRPr lang="de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B2161CE0-1013-8244-6CB9-99D0AA5C063D}"/>
                  </a:ext>
                </a:extLst>
              </p:cNvPr>
              <p:cNvSpPr txBox="1"/>
              <p:nvPr/>
            </p:nvSpPr>
            <p:spPr>
              <a:xfrm>
                <a:off x="7699330" y="1224635"/>
                <a:ext cx="3471268" cy="733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e-DE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B2161CE0-1013-8244-6CB9-99D0AA5C06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9330" y="1224635"/>
                <a:ext cx="3471268" cy="733149"/>
              </a:xfrm>
              <a:prstGeom prst="rect">
                <a:avLst/>
              </a:prstGeom>
              <a:blipFill>
                <a:blip r:embed="rId16"/>
                <a:stretch>
                  <a:fillRect b="-678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F045A292-E5B3-5B3E-253C-1C890023A612}"/>
              </a:ext>
            </a:extLst>
          </p:cNvPr>
          <p:cNvCxnSpPr>
            <a:stCxn id="71" idx="2"/>
          </p:cNvCxnSpPr>
          <p:nvPr/>
        </p:nvCxnSpPr>
        <p:spPr>
          <a:xfrm>
            <a:off x="1743408" y="4254132"/>
            <a:ext cx="413844" cy="2278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2D808F74-0F93-9135-ADD8-F1E5AA463FBB}"/>
                  </a:ext>
                </a:extLst>
              </p:cNvPr>
              <p:cNvSpPr txBox="1"/>
              <p:nvPr/>
            </p:nvSpPr>
            <p:spPr>
              <a:xfrm>
                <a:off x="2126" y="5835830"/>
                <a:ext cx="4071905" cy="733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e-DE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2D808F74-0F93-9135-ADD8-F1E5AA463F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6" y="5835830"/>
                <a:ext cx="4071905" cy="733149"/>
              </a:xfrm>
              <a:prstGeom prst="rect">
                <a:avLst/>
              </a:prstGeom>
              <a:blipFill>
                <a:blip r:embed="rId17"/>
                <a:stretch>
                  <a:fillRect b="-678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599095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FA0A7F-554B-AAFD-7174-C16F8B9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Disturbances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B3F9417-F831-50D8-E02C-963FAFCAE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41253"/>
            <a:ext cx="10515600" cy="535709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Output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superposition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and </a:t>
            </a:r>
            <a:r>
              <a:rPr lang="de-DE" dirty="0" err="1"/>
              <a:t>disturbances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ECDCBB-6B87-FF86-622B-B9435D0D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45</a:t>
            </a:fld>
            <a:endParaRPr lang="en-GB"/>
          </a:p>
        </p:txBody>
      </p: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108F8C42-A1C7-07E0-4919-E338135B4D13}"/>
              </a:ext>
            </a:extLst>
          </p:cNvPr>
          <p:cNvGrpSpPr/>
          <p:nvPr/>
        </p:nvGrpSpPr>
        <p:grpSpPr>
          <a:xfrm>
            <a:off x="3103048" y="1924769"/>
            <a:ext cx="5985903" cy="1787065"/>
            <a:chOff x="838200" y="4102962"/>
            <a:chExt cx="5985903" cy="17870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Prozess 5">
                  <a:extLst>
                    <a:ext uri="{FF2B5EF4-FFF2-40B4-BE49-F238E27FC236}">
                      <a16:creationId xmlns:a16="http://schemas.microsoft.com/office/drawing/2014/main" id="{344459C9-9D71-DFD3-03AE-BDBDE1A70930}"/>
                    </a:ext>
                  </a:extLst>
                </p:cNvPr>
                <p:cNvSpPr/>
                <p:nvPr/>
              </p:nvSpPr>
              <p:spPr>
                <a:xfrm>
                  <a:off x="2617816" y="4625465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Prozess 5">
                  <a:extLst>
                    <a:ext uri="{FF2B5EF4-FFF2-40B4-BE49-F238E27FC236}">
                      <a16:creationId xmlns:a16="http://schemas.microsoft.com/office/drawing/2014/main" id="{344459C9-9D71-DFD3-03AE-BDBDE1A709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7816" y="4625465"/>
                  <a:ext cx="914400" cy="612648"/>
                </a:xfrm>
                <a:prstGeom prst="flowChartProcess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Verbindungsstelle 6">
              <a:extLst>
                <a:ext uri="{FF2B5EF4-FFF2-40B4-BE49-F238E27FC236}">
                  <a16:creationId xmlns:a16="http://schemas.microsoft.com/office/drawing/2014/main" id="{0BC1B9AA-4DD9-DFA6-F721-DA1E12B5751A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5835723" y="4882734"/>
              <a:ext cx="88772" cy="8877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8" name="Gerade Verbindung mit Pfeil 7">
              <a:extLst>
                <a:ext uri="{FF2B5EF4-FFF2-40B4-BE49-F238E27FC236}">
                  <a16:creationId xmlns:a16="http://schemas.microsoft.com/office/drawing/2014/main" id="{F751218D-8569-34E2-FB99-94A46711AC1D}"/>
                </a:ext>
              </a:extLst>
            </p:cNvPr>
            <p:cNvCxnSpPr>
              <a:cxnSpLocks/>
            </p:cNvCxnSpPr>
            <p:nvPr/>
          </p:nvCxnSpPr>
          <p:spPr>
            <a:xfrm>
              <a:off x="5880109" y="4927120"/>
              <a:ext cx="828436" cy="15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feld 8">
                  <a:extLst>
                    <a:ext uri="{FF2B5EF4-FFF2-40B4-BE49-F238E27FC236}">
                      <a16:creationId xmlns:a16="http://schemas.microsoft.com/office/drawing/2014/main" id="{E5BEB674-7EA7-6DEF-F4EA-3DC398D16A88}"/>
                    </a:ext>
                  </a:extLst>
                </p:cNvPr>
                <p:cNvSpPr txBox="1"/>
                <p:nvPr/>
              </p:nvSpPr>
              <p:spPr>
                <a:xfrm>
                  <a:off x="6328005" y="4585764"/>
                  <a:ext cx="4960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9" name="Textfeld 8">
                  <a:extLst>
                    <a:ext uri="{FF2B5EF4-FFF2-40B4-BE49-F238E27FC236}">
                      <a16:creationId xmlns:a16="http://schemas.microsoft.com/office/drawing/2014/main" id="{E5BEB674-7EA7-6DEF-F4EA-3DC398D16A8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28005" y="4585764"/>
                  <a:ext cx="496098" cy="276999"/>
                </a:xfrm>
                <a:prstGeom prst="rect">
                  <a:avLst/>
                </a:prstGeom>
                <a:blipFill>
                  <a:blip r:embed="rId3"/>
                  <a:stretch>
                    <a:fillRect l="-10000" r="-17500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560E0793-17C4-E965-5266-6FA085A439C2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>
              <a:off x="5880109" y="4971506"/>
              <a:ext cx="0" cy="9169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ing 10">
              <a:extLst>
                <a:ext uri="{FF2B5EF4-FFF2-40B4-BE49-F238E27FC236}">
                  <a16:creationId xmlns:a16="http://schemas.microsoft.com/office/drawing/2014/main" id="{CB608118-6686-D197-791D-4DAC81DECD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829220" y="4884291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11">
              <a:extLst>
                <a:ext uri="{FF2B5EF4-FFF2-40B4-BE49-F238E27FC236}">
                  <a16:creationId xmlns:a16="http://schemas.microsoft.com/office/drawing/2014/main" id="{5EBEBF0D-BAAC-46B6-DAE3-12562407C9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4220" y="5888470"/>
              <a:ext cx="400588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839E4D9E-227A-1AC7-7AC8-A507CC99AC36}"/>
                </a:ext>
              </a:extLst>
            </p:cNvPr>
            <p:cNvCxnSpPr>
              <a:endCxn id="11" idx="4"/>
            </p:cNvCxnSpPr>
            <p:nvPr/>
          </p:nvCxnSpPr>
          <p:spPr>
            <a:xfrm flipV="1">
              <a:off x="1874220" y="4974291"/>
              <a:ext cx="0" cy="9157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A81C6FD8-3032-29D4-653B-3F249E05EAC0}"/>
                </a:ext>
              </a:extLst>
            </p:cNvPr>
            <p:cNvCxnSpPr>
              <a:stCxn id="11" idx="6"/>
              <a:endCxn id="6" idx="1"/>
            </p:cNvCxnSpPr>
            <p:nvPr/>
          </p:nvCxnSpPr>
          <p:spPr>
            <a:xfrm>
              <a:off x="1919220" y="4929291"/>
              <a:ext cx="698596" cy="24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2284E165-5266-ACE4-A95E-04DC2A11DB3A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>
              <a:off x="990232" y="4927120"/>
              <a:ext cx="838988" cy="21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feld 15">
                  <a:extLst>
                    <a:ext uri="{FF2B5EF4-FFF2-40B4-BE49-F238E27FC236}">
                      <a16:creationId xmlns:a16="http://schemas.microsoft.com/office/drawing/2014/main" id="{250AE9EA-3504-C45F-BB69-CA262FD35556}"/>
                    </a:ext>
                  </a:extLst>
                </p:cNvPr>
                <p:cNvSpPr txBox="1"/>
                <p:nvPr/>
              </p:nvSpPr>
              <p:spPr>
                <a:xfrm>
                  <a:off x="838200" y="4582652"/>
                  <a:ext cx="505203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6" name="Textfeld 15">
                  <a:extLst>
                    <a:ext uri="{FF2B5EF4-FFF2-40B4-BE49-F238E27FC236}">
                      <a16:creationId xmlns:a16="http://schemas.microsoft.com/office/drawing/2014/main" id="{250AE9EA-3504-C45F-BB69-CA262FD355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8200" y="4582652"/>
                  <a:ext cx="505203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9756" t="-4348" r="-14634" b="-30435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feld 16">
                  <a:extLst>
                    <a:ext uri="{FF2B5EF4-FFF2-40B4-BE49-F238E27FC236}">
                      <a16:creationId xmlns:a16="http://schemas.microsoft.com/office/drawing/2014/main" id="{2DD76603-65E2-03C4-1708-D231F38EC171}"/>
                    </a:ext>
                  </a:extLst>
                </p:cNvPr>
                <p:cNvSpPr txBox="1"/>
                <p:nvPr/>
              </p:nvSpPr>
              <p:spPr>
                <a:xfrm>
                  <a:off x="1915427" y="5037911"/>
                  <a:ext cx="2196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7" name="Textfeld 16">
                  <a:extLst>
                    <a:ext uri="{FF2B5EF4-FFF2-40B4-BE49-F238E27FC236}">
                      <a16:creationId xmlns:a16="http://schemas.microsoft.com/office/drawing/2014/main" id="{2DD76603-65E2-03C4-1708-D231F38EC1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15427" y="5037911"/>
                  <a:ext cx="219612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11111" r="-5556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Prozess 17">
                  <a:extLst>
                    <a:ext uri="{FF2B5EF4-FFF2-40B4-BE49-F238E27FC236}">
                      <a16:creationId xmlns:a16="http://schemas.microsoft.com/office/drawing/2014/main" id="{9477C179-5B78-3A35-54A1-11E1B4F03CDF}"/>
                    </a:ext>
                  </a:extLst>
                </p:cNvPr>
                <p:cNvSpPr/>
                <p:nvPr/>
              </p:nvSpPr>
              <p:spPr>
                <a:xfrm>
                  <a:off x="4230482" y="4625465"/>
                  <a:ext cx="914400" cy="612000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Prozess 17">
                  <a:extLst>
                    <a:ext uri="{FF2B5EF4-FFF2-40B4-BE49-F238E27FC236}">
                      <a16:creationId xmlns:a16="http://schemas.microsoft.com/office/drawing/2014/main" id="{9477C179-5B78-3A35-54A1-11E1B4F03CD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30482" y="4625465"/>
                  <a:ext cx="914400" cy="612000"/>
                </a:xfrm>
                <a:prstGeom prst="flowChartProcess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1" name="Ring 20">
              <a:extLst>
                <a:ext uri="{FF2B5EF4-FFF2-40B4-BE49-F238E27FC236}">
                  <a16:creationId xmlns:a16="http://schemas.microsoft.com/office/drawing/2014/main" id="{ED6AAF6D-4865-4676-E885-88A22D4EDB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30515" y="4885966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2" name="Ring 21">
              <a:extLst>
                <a:ext uri="{FF2B5EF4-FFF2-40B4-BE49-F238E27FC236}">
                  <a16:creationId xmlns:a16="http://schemas.microsoft.com/office/drawing/2014/main" id="{DD0F5AB1-AAA4-41B2-A781-C4AA56735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49974" y="4887641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CF1C7D86-ABFA-D87E-685A-270E8CA836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14216" y="4927120"/>
              <a:ext cx="298299" cy="8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 Verbindung mit Pfeil 25">
              <a:extLst>
                <a:ext uri="{FF2B5EF4-FFF2-40B4-BE49-F238E27FC236}">
                  <a16:creationId xmlns:a16="http://schemas.microsoft.com/office/drawing/2014/main" id="{64E812BB-17A8-1051-637A-76B4F4E7DB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30119" y="4927120"/>
              <a:ext cx="298299" cy="8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82F282A2-53EF-B23D-F157-B841A5E861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40805" y="4927120"/>
              <a:ext cx="298299" cy="8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CD8878B6-D6FD-EFEA-3C5E-EB7F4FE89A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0844" y="4927120"/>
              <a:ext cx="298299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71AE436E-9AB7-93D2-AF39-472E44022315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3875515" y="4390452"/>
              <a:ext cx="0" cy="49551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>
              <a:extLst>
                <a:ext uri="{FF2B5EF4-FFF2-40B4-BE49-F238E27FC236}">
                  <a16:creationId xmlns:a16="http://schemas.microsoft.com/office/drawing/2014/main" id="{39A8EFEC-9C9A-B1B7-D236-B3A55C353440}"/>
                </a:ext>
              </a:extLst>
            </p:cNvPr>
            <p:cNvCxnSpPr/>
            <p:nvPr/>
          </p:nvCxnSpPr>
          <p:spPr>
            <a:xfrm>
              <a:off x="5494974" y="4390452"/>
              <a:ext cx="0" cy="49551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6DE05D10-7020-4B44-DACE-061D0C900A2B}"/>
                    </a:ext>
                  </a:extLst>
                </p:cNvPr>
                <p:cNvSpPr txBox="1"/>
                <p:nvPr/>
              </p:nvSpPr>
              <p:spPr>
                <a:xfrm>
                  <a:off x="3739033" y="4102962"/>
                  <a:ext cx="295273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6DE05D10-7020-4B44-DACE-061D0C900A2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39033" y="4102962"/>
                  <a:ext cx="295273" cy="276999"/>
                </a:xfrm>
                <a:prstGeom prst="rect">
                  <a:avLst/>
                </a:prstGeom>
                <a:blipFill>
                  <a:blip r:embed="rId7"/>
                  <a:stretch>
                    <a:fillRect l="-16667" r="-8333" b="-1304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feld 38">
                  <a:extLst>
                    <a:ext uri="{FF2B5EF4-FFF2-40B4-BE49-F238E27FC236}">
                      <a16:creationId xmlns:a16="http://schemas.microsoft.com/office/drawing/2014/main" id="{EC95CF87-6405-181E-16E5-3A6121960B6E}"/>
                    </a:ext>
                  </a:extLst>
                </p:cNvPr>
                <p:cNvSpPr txBox="1"/>
                <p:nvPr/>
              </p:nvSpPr>
              <p:spPr>
                <a:xfrm>
                  <a:off x="5358493" y="4104636"/>
                  <a:ext cx="295273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39" name="Textfeld 38">
                  <a:extLst>
                    <a:ext uri="{FF2B5EF4-FFF2-40B4-BE49-F238E27FC236}">
                      <a16:creationId xmlns:a16="http://schemas.microsoft.com/office/drawing/2014/main" id="{EC95CF87-6405-181E-16E5-3A6121960B6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58493" y="4104636"/>
                  <a:ext cx="295273" cy="276999"/>
                </a:xfrm>
                <a:prstGeom prst="rect">
                  <a:avLst/>
                </a:prstGeom>
                <a:blipFill>
                  <a:blip r:embed="rId8"/>
                  <a:stretch>
                    <a:fillRect l="-20833" r="-8333" b="-1304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feld 40">
                <a:extLst>
                  <a:ext uri="{FF2B5EF4-FFF2-40B4-BE49-F238E27FC236}">
                    <a16:creationId xmlns:a16="http://schemas.microsoft.com/office/drawing/2014/main" id="{F3FDFB67-5838-02E3-D360-D19A4B76EFBA}"/>
                  </a:ext>
                </a:extLst>
              </p:cNvPr>
              <p:cNvSpPr txBox="1"/>
              <p:nvPr/>
            </p:nvSpPr>
            <p:spPr>
              <a:xfrm>
                <a:off x="1070413" y="4194470"/>
                <a:ext cx="10515600" cy="861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den>
                      </m:f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den>
                      </m:f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de-DE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den>
                      </m:f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41" name="Textfeld 40">
                <a:extLst>
                  <a:ext uri="{FF2B5EF4-FFF2-40B4-BE49-F238E27FC236}">
                    <a16:creationId xmlns:a16="http://schemas.microsoft.com/office/drawing/2014/main" id="{F3FDFB67-5838-02E3-D360-D19A4B76E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0413" y="4194470"/>
                <a:ext cx="10515600" cy="861326"/>
              </a:xfrm>
              <a:prstGeom prst="rect">
                <a:avLst/>
              </a:prstGeom>
              <a:blipFill>
                <a:blip r:embed="rId9"/>
                <a:stretch>
                  <a:fillRect b="-14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3745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305480-B392-6E46-7861-EE4AEBFCE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Reminder</a:t>
            </a:r>
            <a:r>
              <a:rPr lang="de-DE" dirty="0"/>
              <a:t>: Fourier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8BBEA0-AF7E-E525-FC6B-1BF45F89E95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GB" sz="3800" dirty="0">
                    <a:sym typeface="Wingdings" pitchFamily="2" charset="2"/>
                  </a:rPr>
                  <a:t>Transformation from time to frequency domain:</a:t>
                </a:r>
                <a:endParaRPr lang="de-DE" sz="38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38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GB" sz="3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  <m:d>
                      <m:dPr>
                        <m:begChr m:val="{"/>
                        <m:endChr m:val="}"/>
                        <m:ctrlP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3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GB" sz="3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de-DE" sz="3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3800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GB" sz="3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</m:d>
                    <m:r>
                      <a:rPr lang="en-GB" sz="38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GB" sz="3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sz="38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de-DE" sz="3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GB" sz="3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sSup>
                          <m:sSupPr>
                            <m:ctrlPr>
                              <a:rPr lang="en-GB" sz="3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38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GB" sz="38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GB" sz="3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l-GR" sz="3800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de-DE" sz="3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lang="en-GB" sz="38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de-DE" sz="3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nary>
                  </m:oMath>
                </a14:m>
                <a:endParaRPr lang="en-GB" sz="3800" dirty="0"/>
              </a:p>
              <a:p>
                <a:pPr marL="0" indent="0">
                  <a:buNone/>
                </a:pPr>
                <a:endParaRPr lang="en-GB" sz="3800" dirty="0"/>
              </a:p>
              <a:p>
                <a:pPr marL="0" indent="0">
                  <a:buNone/>
                </a:pPr>
                <a:r>
                  <a:rPr lang="en-GB" sz="3800" dirty="0"/>
                  <a:t>Tells which frequencies </a:t>
                </a:r>
                <a14:m>
                  <m:oMath xmlns:m="http://schemas.openxmlformats.org/officeDocument/2006/math">
                    <m:r>
                      <a:rPr lang="el-GR" sz="3800" i="1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GB" sz="3800" dirty="0"/>
                  <a:t> are present in a signal or system</a:t>
                </a:r>
              </a:p>
              <a:p>
                <a:pPr marL="0" indent="0">
                  <a:buNone/>
                </a:pPr>
                <a:r>
                  <a:rPr lang="en-GB" sz="3800" dirty="0"/>
                  <a:t>To be exact, tabulation of both magnitude and phase response at each frequency </a:t>
                </a:r>
                <a:r>
                  <a:rPr lang="en-GB" sz="3800" dirty="0">
                    <a:sym typeface="Wingdings" pitchFamily="2" charset="2"/>
                  </a:rPr>
                  <a:t> complex numbers</a:t>
                </a:r>
                <a:r>
                  <a:rPr lang="en-GB" sz="3800" dirty="0"/>
                  <a:t>:</a:t>
                </a:r>
              </a:p>
              <a:p>
                <a:pPr marL="0" indent="0">
                  <a:buNone/>
                </a:pPr>
                <a:r>
                  <a:rPr lang="en-GB" sz="3800" dirty="0"/>
                  <a:t>	</a:t>
                </a:r>
                <a14:m>
                  <m:oMath xmlns:m="http://schemas.openxmlformats.org/officeDocument/2006/math">
                    <m:r>
                      <a:rPr lang="de-DE" sz="3800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GB" sz="3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</m:d>
                    <m:r>
                      <a:rPr lang="en-GB" sz="3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GB" sz="3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3800" i="1">
                            <a:latin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en-GB" sz="3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3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</m:e>
                    </m:d>
                    <m:sSup>
                      <m:sSupPr>
                        <m:ctrlPr>
                          <a:rPr lang="en-GB" sz="3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38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sz="3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sup>
                    </m:sSup>
                  </m:oMath>
                </a14:m>
                <a:endParaRPr lang="en-GB" sz="38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38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3800" i="1">
                            <a:latin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en-GB" sz="3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3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3800" dirty="0"/>
                  <a:t>: how much of that frequency in the signal (</a:t>
                </a:r>
                <a:r>
                  <a:rPr lang="de-DE" sz="3800" dirty="0" err="1"/>
                  <a:t>how</a:t>
                </a:r>
                <a:r>
                  <a:rPr lang="de-DE" sz="3800" dirty="0"/>
                  <a:t> </a:t>
                </a:r>
                <a:r>
                  <a:rPr lang="de-DE" sz="3800" dirty="0" err="1"/>
                  <a:t>much</a:t>
                </a:r>
                <a:r>
                  <a:rPr lang="de-DE" sz="3800" dirty="0"/>
                  <a:t> </a:t>
                </a:r>
                <a:r>
                  <a:rPr lang="de-DE" sz="3800" dirty="0" err="1"/>
                  <a:t>the</a:t>
                </a:r>
                <a:r>
                  <a:rPr lang="de-DE" sz="3800" dirty="0"/>
                  <a:t> </a:t>
                </a:r>
                <a:r>
                  <a:rPr lang="de-DE" sz="3800" dirty="0" err="1"/>
                  <a:t>system</a:t>
                </a:r>
                <a:r>
                  <a:rPr lang="de-DE" sz="3800" dirty="0"/>
                  <a:t> </a:t>
                </a:r>
                <a:r>
                  <a:rPr lang="de-DE" sz="3800" dirty="0" err="1"/>
                  <a:t>scales</a:t>
                </a:r>
                <a:r>
                  <a:rPr lang="de-DE" sz="3800" dirty="0"/>
                  <a:t> </a:t>
                </a:r>
                <a:r>
                  <a:rPr lang="de-DE" sz="3800" dirty="0" err="1"/>
                  <a:t>each</a:t>
                </a:r>
                <a:r>
                  <a:rPr lang="de-DE" sz="3800" dirty="0"/>
                  <a:t> </a:t>
                </a:r>
                <a:r>
                  <a:rPr lang="de-DE" sz="3800" dirty="0" err="1"/>
                  <a:t>frequency</a:t>
                </a:r>
                <a:r>
                  <a:rPr lang="en-GB" sz="3800" dirty="0"/>
                  <a:t>)</a:t>
                </a:r>
              </a:p>
              <a:p>
                <a14:m>
                  <m:oMath xmlns:m="http://schemas.openxmlformats.org/officeDocument/2006/math">
                    <m:r>
                      <a:rPr lang="en-GB" sz="3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GB" sz="3800" dirty="0"/>
                  <a:t>: time shift of that frequency (</a:t>
                </a:r>
                <a:r>
                  <a:rPr lang="de-DE" sz="3800" dirty="0" err="1"/>
                  <a:t>how</a:t>
                </a:r>
                <a:r>
                  <a:rPr lang="de-DE" sz="3800" dirty="0"/>
                  <a:t> </a:t>
                </a:r>
                <a:r>
                  <a:rPr lang="de-DE" sz="3800" dirty="0" err="1"/>
                  <a:t>much</a:t>
                </a:r>
                <a:r>
                  <a:rPr lang="de-DE" sz="3800" dirty="0"/>
                  <a:t> </a:t>
                </a:r>
                <a:r>
                  <a:rPr lang="de-DE" sz="3800" dirty="0" err="1"/>
                  <a:t>the</a:t>
                </a:r>
                <a:r>
                  <a:rPr lang="de-DE" sz="3800" dirty="0"/>
                  <a:t> </a:t>
                </a:r>
                <a:r>
                  <a:rPr lang="de-DE" sz="3800" dirty="0" err="1"/>
                  <a:t>system</a:t>
                </a:r>
                <a:r>
                  <a:rPr lang="de-DE" sz="3800" dirty="0"/>
                  <a:t> </a:t>
                </a:r>
                <a:r>
                  <a:rPr lang="de-DE" sz="3800" dirty="0" err="1"/>
                  <a:t>shifts</a:t>
                </a:r>
                <a:r>
                  <a:rPr lang="de-DE" sz="3800" dirty="0"/>
                  <a:t> </a:t>
                </a:r>
                <a:r>
                  <a:rPr lang="de-DE" sz="3800" dirty="0" err="1"/>
                  <a:t>each</a:t>
                </a:r>
                <a:r>
                  <a:rPr lang="de-DE" sz="3800" dirty="0"/>
                  <a:t> </a:t>
                </a:r>
                <a:r>
                  <a:rPr lang="de-DE" sz="3800" dirty="0" err="1"/>
                  <a:t>frequency</a:t>
                </a:r>
                <a:r>
                  <a:rPr lang="en-GB" sz="3800" dirty="0"/>
                  <a:t>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8BBEA0-AF7E-E525-FC6B-1BF45F89E9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AEBB75C-DADB-4E35-480C-549B10D1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899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E302EC-437E-EA3F-ABBD-12AB0D05C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Idea </a:t>
            </a:r>
            <a:r>
              <a:rPr lang="de-DE" dirty="0" err="1"/>
              <a:t>of</a:t>
            </a:r>
            <a:r>
              <a:rPr lang="de-DE" dirty="0"/>
              <a:t> Laplace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B48E3CE-4367-8744-A430-4E4C2B85D2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Extend Fourier </a:t>
                </a:r>
                <a:r>
                  <a:rPr lang="de-DE" sz="2600" dirty="0" err="1"/>
                  <a:t>transform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include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information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about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growth</a:t>
                </a:r>
                <a:r>
                  <a:rPr lang="de-DE" sz="2600" dirty="0"/>
                  <a:t>/</a:t>
                </a:r>
                <a:r>
                  <a:rPr lang="de-DE" sz="2600" dirty="0" err="1"/>
                  <a:t>decay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behavior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b="1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/>
                  <a:t>Add </a:t>
                </a:r>
                <a:r>
                  <a:rPr lang="de-DE" sz="2600" dirty="0" err="1"/>
                  <a:t>exponential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weighting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en-GB" sz="2600" dirty="0"/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l-GR" sz="2600" i="1"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de-DE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l-GR" sz="2600" i="1"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de-DE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Combine </a:t>
                </a:r>
                <a:r>
                  <a:rPr lang="de-DE" sz="2600" dirty="0" err="1"/>
                  <a:t>frequency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l-GR" sz="2600" i="1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de-DE" sz="2600" dirty="0"/>
                  <a:t> and growth/</a:t>
                </a:r>
                <a:r>
                  <a:rPr lang="de-DE" sz="2600" dirty="0" err="1"/>
                  <a:t>decay</a:t>
                </a:r>
                <a:r>
                  <a:rPr lang="de-DE" sz="2600" dirty="0"/>
                  <a:t> rate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	</a:t>
                </a:r>
                <a14:m>
                  <m:oMath xmlns:m="http://schemas.openxmlformats.org/officeDocument/2006/math">
                    <m:r>
                      <a:rPr lang="el-GR" sz="2600" i="1">
                        <a:latin typeface="Cambria Math" panose="02040503050406030204" pitchFamily="18" charset="0"/>
                      </a:rPr>
                      <m:t>𝜔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B48E3CE-4367-8744-A430-4E4C2B85D2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87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01655A-660F-62ED-E799-2180FEC7C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6</a:t>
            </a:fld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6A86063-C604-2552-26AC-7D5E1B1F20B5}"/>
              </a:ext>
            </a:extLst>
          </p:cNvPr>
          <p:cNvSpPr txBox="1"/>
          <p:nvPr/>
        </p:nvSpPr>
        <p:spPr>
          <a:xfrm>
            <a:off x="1536569" y="4298618"/>
            <a:ext cx="1573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oscillation</a:t>
            </a:r>
            <a:endParaRPr lang="de-DE" sz="24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3849F4E-CFE9-EA0E-793A-52CA15F2FE16}"/>
              </a:ext>
            </a:extLst>
          </p:cNvPr>
          <p:cNvSpPr txBox="1"/>
          <p:nvPr/>
        </p:nvSpPr>
        <p:spPr>
          <a:xfrm>
            <a:off x="4522621" y="4298617"/>
            <a:ext cx="1974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growth</a:t>
            </a:r>
            <a:r>
              <a:rPr lang="de-DE" sz="2400" dirty="0"/>
              <a:t>/</a:t>
            </a:r>
            <a:r>
              <a:rPr lang="de-DE" sz="2400" dirty="0" err="1"/>
              <a:t>decay</a:t>
            </a:r>
            <a:endParaRPr lang="de-DE" sz="2400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BC2B73FD-6829-4343-13EB-E71DAD9B5E61}"/>
              </a:ext>
            </a:extLst>
          </p:cNvPr>
          <p:cNvCxnSpPr>
            <a:stCxn id="5" idx="0"/>
          </p:cNvCxnSpPr>
          <p:nvPr/>
        </p:nvCxnSpPr>
        <p:spPr>
          <a:xfrm flipV="1">
            <a:off x="2323259" y="3827279"/>
            <a:ext cx="786689" cy="4713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CB353A8-BE7B-96D4-79C6-8E3AE4963CCA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4522621" y="3827279"/>
            <a:ext cx="987258" cy="4713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810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353340-A86F-3E87-7941-CD2901047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Definition </a:t>
            </a:r>
            <a:r>
              <a:rPr lang="de-DE" dirty="0" err="1"/>
              <a:t>of</a:t>
            </a:r>
            <a:r>
              <a:rPr lang="de-DE" dirty="0"/>
              <a:t> Laplace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485D3F4-FE7F-D5B1-5361-8927EF1D91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Integral </a:t>
                </a:r>
                <a:r>
                  <a:rPr lang="de-DE" dirty="0" err="1"/>
                  <a:t>transform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time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complex</a:t>
                </a:r>
                <a:r>
                  <a:rPr lang="de-DE" dirty="0"/>
                  <a:t> </a:t>
                </a:r>
                <a:r>
                  <a:rPr lang="de-DE" dirty="0" err="1"/>
                  <a:t>frequency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{"/>
                          <m:endChr m:val="}"/>
                          <m:ctrlPr>
                            <a:rPr lang="de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p>
                            <m:s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𝑠𝑡</m:t>
                              </m:r>
                            </m:sup>
                          </m:s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𝑗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Back transformation:</a:t>
                </a: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{"/>
                        <m:endChr m:val="}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den>
                    </m:f>
                    <m:nary>
                      <m:naryPr>
                        <m:limLoc m:val="undOvr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brk m:alnAt="24"/>
                          </m:r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+∞</m:t>
                        </m:r>
                      </m:sup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𝑠𝑡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𝑑𝑠</m:t>
                        </m:r>
                      </m:e>
                    </m:nary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485D3F4-FE7F-D5B1-5361-8927EF1D91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8314" b="-218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5ADA87C-833A-FBF6-AD8D-199E591EE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6807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450E5-8DCA-BD71-E31C-372FF191C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A0C95AE-41DF-5284-B3C6-42A9164E498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/>
                  <a:t>Laplace </a:t>
                </a:r>
                <a:r>
                  <a:rPr lang="de-DE" dirty="0" err="1"/>
                  <a:t>transform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𝑠𝑡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Using</a:t>
                </a:r>
                <a:r>
                  <a:rPr lang="de-DE" dirty="0"/>
                  <a:t> partial </a:t>
                </a:r>
                <a:r>
                  <a:rPr lang="de-DE" dirty="0" err="1"/>
                  <a:t>integration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𝑑𝑣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𝑢𝑣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</m:e>
                        </m:nary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𝑑𝑢</m:t>
                        </m:r>
                      </m:e>
                    </m:nary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⇒   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𝑑𝑢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𝑑𝑡</m:t>
                    </m:r>
                  </m:oMath>
                </a14:m>
                <a:endParaRPr lang="de-DE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𝑑𝑣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𝑠𝑡</m:t>
                        </m:r>
                      </m:sup>
                    </m:sSup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𝑑𝑡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⇒   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den>
                        </m:f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𝑠𝑡</m:t>
                        </m:r>
                      </m:sup>
                    </m:sSup>
                  </m:oMath>
                </a14:m>
                <a:endParaRPr lang="de-DE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nary>
                      <m:naryPr>
                        <m:limLoc m:val="undOvr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𝑠𝑡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f>
                                  <m:fPr>
                                    <m:ctrlPr>
                                      <a:rPr lang="de-DE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num>
                                  <m:den>
                                    <m:r>
                                      <a:rPr lang="de-DE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𝑠𝑡</m:t>
                                </m:r>
                              </m:sup>
                            </m:sSup>
                          </m:e>
                        </m:d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</m:sSubSup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limLoc m:val="undOvr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f>
                              <m:fPr>
                                <m:ctrlP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den>
                            </m:f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𝑠𝑡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d>
                          <m:dPr>
                            <m:begChr m:val="["/>
                            <m:endChr m:val="]"/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𝑠𝑡</m:t>
                                </m:r>
                              </m:sup>
                            </m:sSup>
                          </m:e>
                        </m:d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</m:sSubSup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de-DE" b="0" dirty="0">
                  <a:ea typeface="Cambria Math" panose="02040503050406030204" pitchFamily="18" charset="0"/>
                </a:endParaRPr>
              </a:p>
              <a:p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A0C95AE-41DF-5284-B3C6-42A9164E49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0465" b="-183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60D098-3B05-CE80-361C-BB91980F2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8</a:t>
            </a:fld>
            <a:endParaRPr lang="en-GB"/>
          </a:p>
        </p:txBody>
      </p:sp>
      <p:sp>
        <p:nvSpPr>
          <p:cNvPr id="5" name="Geschweifte Klammer links 4">
            <a:extLst>
              <a:ext uri="{FF2B5EF4-FFF2-40B4-BE49-F238E27FC236}">
                <a16:creationId xmlns:a16="http://schemas.microsoft.com/office/drawing/2014/main" id="{5E84072F-465C-91FB-52E3-B86B0FDE7C4E}"/>
              </a:ext>
            </a:extLst>
          </p:cNvPr>
          <p:cNvSpPr/>
          <p:nvPr/>
        </p:nvSpPr>
        <p:spPr>
          <a:xfrm rot="16200000">
            <a:off x="5117233" y="5400340"/>
            <a:ext cx="275208" cy="145742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6063C84F-0D87-16AD-6AB6-9BC787932DF5}"/>
                  </a:ext>
                </a:extLst>
              </p:cNvPr>
              <p:cNvSpPr txBox="1"/>
              <p:nvPr/>
            </p:nvSpPr>
            <p:spPr>
              <a:xfrm>
                <a:off x="5048851" y="6265595"/>
                <a:ext cx="4119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6063C84F-0D87-16AD-6AB6-9BC787932D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8851" y="6265595"/>
                <a:ext cx="411972" cy="276999"/>
              </a:xfrm>
              <a:prstGeom prst="rect">
                <a:avLst/>
              </a:prstGeom>
              <a:blipFill>
                <a:blip r:embed="rId3"/>
                <a:stretch>
                  <a:fillRect l="-5882" r="-11765" b="-434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77160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elle 4">
                <a:extLst>
                  <a:ext uri="{FF2B5EF4-FFF2-40B4-BE49-F238E27FC236}">
                    <a16:creationId xmlns:a16="http://schemas.microsoft.com/office/drawing/2014/main" id="{8D4846C7-6201-E02C-F64D-73668B3D149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52093791"/>
                  </p:ext>
                </p:extLst>
              </p:nvPr>
            </p:nvGraphicFramePr>
            <p:xfrm>
              <a:off x="838200" y="1452794"/>
              <a:ext cx="10515600" cy="508749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5200">
                      <a:extLst>
                        <a:ext uri="{9D8B030D-6E8A-4147-A177-3AD203B41FA5}">
                          <a16:colId xmlns:a16="http://schemas.microsoft.com/office/drawing/2014/main" val="1083059983"/>
                        </a:ext>
                      </a:extLst>
                    </a:gridCol>
                    <a:gridCol w="3505200">
                      <a:extLst>
                        <a:ext uri="{9D8B030D-6E8A-4147-A177-3AD203B41FA5}">
                          <a16:colId xmlns:a16="http://schemas.microsoft.com/office/drawing/2014/main" val="3327686744"/>
                        </a:ext>
                      </a:extLst>
                    </a:gridCol>
                    <a:gridCol w="3505200">
                      <a:extLst>
                        <a:ext uri="{9D8B030D-6E8A-4147-A177-3AD203B41FA5}">
                          <a16:colId xmlns:a16="http://schemas.microsoft.com/office/drawing/2014/main" val="3949882825"/>
                        </a:ext>
                      </a:extLst>
                    </a:gridCol>
                  </a:tblGrid>
                  <a:tr h="385686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Function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Time </a:t>
                          </a:r>
                          <a:r>
                            <a:rPr lang="de-DE" sz="2000" dirty="0" err="1"/>
                            <a:t>domain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Laplace </a:t>
                          </a:r>
                          <a:r>
                            <a:rPr lang="de-DE" sz="2000" dirty="0" err="1"/>
                            <a:t>domain</a:t>
                          </a:r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233481217"/>
                      </a:ext>
                    </a:extLst>
                  </a:tr>
                  <a:tr h="646519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Unit </a:t>
                          </a:r>
                          <a:r>
                            <a:rPr lang="de-DE" sz="2000" dirty="0" err="1"/>
                            <a:t>Step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86937849"/>
                      </a:ext>
                    </a:extLst>
                  </a:tr>
                  <a:tr h="646519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Delayed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unit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step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  <m:sSup>
                                  <m:sSup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4566416"/>
                      </a:ext>
                    </a:extLst>
                  </a:tr>
                  <a:tr h="385686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Unit </a:t>
                          </a:r>
                          <a:r>
                            <a:rPr lang="de-DE" sz="2000" dirty="0" err="1"/>
                            <a:t>impulse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𝛿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19705255"/>
                      </a:ext>
                    </a:extLst>
                  </a:tr>
                  <a:tr h="385686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Delayed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unit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impulse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𝛿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71997015"/>
                      </a:ext>
                    </a:extLst>
                  </a:tr>
                  <a:tr h="646519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Ramp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de-DE" sz="20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213722524"/>
                      </a:ext>
                    </a:extLst>
                  </a:tr>
                  <a:tr h="651340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Exponential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decay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𝛼</m:t>
                                    </m:r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p>
                                </m:sSup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𝛼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68125907"/>
                      </a:ext>
                    </a:extLst>
                  </a:tr>
                  <a:tr h="602079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Sine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de-DE" sz="200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𝜔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func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𝜔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de-DE" sz="20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07300959"/>
                      </a:ext>
                    </a:extLst>
                  </a:tr>
                  <a:tr h="601955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Cosine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de-DE" sz="2000" i="0" smtClean="0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𝜔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func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de-DE" sz="20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583108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elle 4">
                <a:extLst>
                  <a:ext uri="{FF2B5EF4-FFF2-40B4-BE49-F238E27FC236}">
                    <a16:creationId xmlns:a16="http://schemas.microsoft.com/office/drawing/2014/main" id="{8D4846C7-6201-E02C-F64D-73668B3D149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52093791"/>
                  </p:ext>
                </p:extLst>
              </p:nvPr>
            </p:nvGraphicFramePr>
            <p:xfrm>
              <a:off x="838200" y="1452794"/>
              <a:ext cx="10515600" cy="508749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5200">
                      <a:extLst>
                        <a:ext uri="{9D8B030D-6E8A-4147-A177-3AD203B41FA5}">
                          <a16:colId xmlns:a16="http://schemas.microsoft.com/office/drawing/2014/main" val="1083059983"/>
                        </a:ext>
                      </a:extLst>
                    </a:gridCol>
                    <a:gridCol w="3505200">
                      <a:extLst>
                        <a:ext uri="{9D8B030D-6E8A-4147-A177-3AD203B41FA5}">
                          <a16:colId xmlns:a16="http://schemas.microsoft.com/office/drawing/2014/main" val="3327686744"/>
                        </a:ext>
                      </a:extLst>
                    </a:gridCol>
                    <a:gridCol w="3505200">
                      <a:extLst>
                        <a:ext uri="{9D8B030D-6E8A-4147-A177-3AD203B41FA5}">
                          <a16:colId xmlns:a16="http://schemas.microsoft.com/office/drawing/2014/main" val="3949882825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Function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Time </a:t>
                          </a:r>
                          <a:r>
                            <a:rPr lang="de-DE" sz="2000" dirty="0" err="1"/>
                            <a:t>domain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Laplace </a:t>
                          </a:r>
                          <a:r>
                            <a:rPr lang="de-DE" sz="2000" dirty="0" err="1"/>
                            <a:t>domain</a:t>
                          </a:r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233481217"/>
                      </a:ext>
                    </a:extLst>
                  </a:tr>
                  <a:tr h="664210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Unit </a:t>
                          </a:r>
                          <a:r>
                            <a:rPr lang="de-DE" sz="2000" dirty="0" err="1"/>
                            <a:t>Step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64151" r="-101087" b="-6037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64151" r="-1087" b="-6037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86937849"/>
                      </a:ext>
                    </a:extLst>
                  </a:tr>
                  <a:tr h="664210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Delayed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unit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step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167308" r="-101087" b="-5153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167308" r="-1087" b="-51538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04566416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Unit </a:t>
                          </a:r>
                          <a:r>
                            <a:rPr lang="de-DE" sz="2000" dirty="0" err="1"/>
                            <a:t>impulse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448387" r="-101087" b="-7645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448387" r="-1087" b="-7645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19705255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Delayed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unit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impulse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548387" r="-101087" b="-6645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548387" r="-1087" b="-6645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71997015"/>
                      </a:ext>
                    </a:extLst>
                  </a:tr>
                  <a:tr h="664210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Ramp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379245" r="-101087" b="-2886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379245" r="-1087" b="-28867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13722524"/>
                      </a:ext>
                    </a:extLst>
                  </a:tr>
                  <a:tr h="669163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Exponential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decay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479245" r="-101087" b="-1886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479245" r="-1087" b="-18867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68125907"/>
                      </a:ext>
                    </a:extLst>
                  </a:tr>
                  <a:tr h="618554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Sine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639583" r="-101087" b="-10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639583" r="-1087" b="-108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07300959"/>
                      </a:ext>
                    </a:extLst>
                  </a:tr>
                  <a:tr h="618427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Cosine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724490" r="-101087" b="-61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724490" r="-1087" b="-61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5831080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Titel 1">
            <a:extLst>
              <a:ext uri="{FF2B5EF4-FFF2-40B4-BE49-F238E27FC236}">
                <a16:creationId xmlns:a16="http://schemas.microsoft.com/office/drawing/2014/main" id="{05599DE0-CD22-B2A9-150F-84B7FAEF2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Laplace </a:t>
            </a:r>
            <a:r>
              <a:rPr lang="de-DE" dirty="0" err="1"/>
              <a:t>of</a:t>
            </a:r>
            <a:r>
              <a:rPr lang="de-DE" dirty="0"/>
              <a:t> Common Signals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013AC8B-8A91-1321-9E5A-A05CA1BD8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780439D3-0E86-40D2-42E6-31B4F4FF73F7}"/>
                  </a:ext>
                </a:extLst>
              </p:cNvPr>
              <p:cNvSpPr txBox="1"/>
              <p:nvPr/>
            </p:nvSpPr>
            <p:spPr>
              <a:xfrm>
                <a:off x="9007764" y="317712"/>
                <a:ext cx="2346036" cy="71019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&lt;0</m:t>
                              </m:r>
                            </m:e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1,  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780439D3-0E86-40D2-42E6-31B4F4FF73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7764" y="317712"/>
                <a:ext cx="2346036" cy="710194"/>
              </a:xfrm>
              <a:prstGeom prst="rect">
                <a:avLst/>
              </a:prstGeom>
              <a:blipFill>
                <a:blip r:embed="rId3"/>
                <a:stretch>
                  <a:fillRect l="-11230" t="-186207" b="-27241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8389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2142</Words>
  <Application>Microsoft Macintosh PowerPoint</Application>
  <PresentationFormat>Breitbild</PresentationFormat>
  <Paragraphs>433</Paragraphs>
  <Slides>45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51" baseType="lpstr">
      <vt:lpstr>Aptos</vt:lpstr>
      <vt:lpstr>Aptos Display</vt:lpstr>
      <vt:lpstr>Arial</vt:lpstr>
      <vt:lpstr>Cambria Math</vt:lpstr>
      <vt:lpstr>Wingdings</vt:lpstr>
      <vt:lpstr>Office Theme</vt:lpstr>
      <vt:lpstr>Laplace Domain</vt:lpstr>
      <vt:lpstr>Course Schedule</vt:lpstr>
      <vt:lpstr>Laplace Domain</vt:lpstr>
      <vt:lpstr>Why the Laplace Transform?</vt:lpstr>
      <vt:lpstr>Reminder: Fourier Transform</vt:lpstr>
      <vt:lpstr>Idea of Laplace Transform</vt:lpstr>
      <vt:lpstr>Definition of Laplace Transform</vt:lpstr>
      <vt:lpstr>Example</vt:lpstr>
      <vt:lpstr>Laplace of Common Signals</vt:lpstr>
      <vt:lpstr>Properties of Laplace Transform</vt:lpstr>
      <vt:lpstr>From Differential Equation to Transfer Function</vt:lpstr>
      <vt:lpstr>Transfer Function</vt:lpstr>
      <vt:lpstr>Transfer Function for PT1 System</vt:lpstr>
      <vt:lpstr>Example: Free Fall with Viscous Damping</vt:lpstr>
      <vt:lpstr>System Response with Transfer Function</vt:lpstr>
      <vt:lpstr>Transfer Function in Polynomial Form</vt:lpstr>
      <vt:lpstr>Graphical Interpretation of Transfer Function</vt:lpstr>
      <vt:lpstr>Poles and Zeros</vt:lpstr>
      <vt:lpstr>Block Diagrams</vt:lpstr>
      <vt:lpstr>Block Diagram Algebra</vt:lpstr>
      <vt:lpstr>Series Connection</vt:lpstr>
      <vt:lpstr>Parallel Connection</vt:lpstr>
      <vt:lpstr>Feedback Connection</vt:lpstr>
      <vt:lpstr>Frequency Response</vt:lpstr>
      <vt:lpstr>Bode Plots</vt:lpstr>
      <vt:lpstr>Bandwidth</vt:lpstr>
      <vt:lpstr>Individual Elements of Control Loops</vt:lpstr>
      <vt:lpstr>Proportional Element (P)</vt:lpstr>
      <vt:lpstr>Integral Element (I)</vt:lpstr>
      <vt:lpstr>First-Order Lag Element (PT1)</vt:lpstr>
      <vt:lpstr>PT1 Signal Flow Diagram</vt:lpstr>
      <vt:lpstr>Derivative Element (D)</vt:lpstr>
      <vt:lpstr>Filtered Differentiator (DT1)</vt:lpstr>
      <vt:lpstr>PowerPoint-Präsentation</vt:lpstr>
      <vt:lpstr>DT1 Signal Flow Diagram</vt:lpstr>
      <vt:lpstr>Second-Order Lag Element (PT2)</vt:lpstr>
      <vt:lpstr>PowerPoint-Präsentation</vt:lpstr>
      <vt:lpstr>PT2 Signal Flow Diagram</vt:lpstr>
      <vt:lpstr>All-Pass Systems</vt:lpstr>
      <vt:lpstr>Systems with Dead Time</vt:lpstr>
      <vt:lpstr>PowerPoint-Präsentation</vt:lpstr>
      <vt:lpstr>Control Loop</vt:lpstr>
      <vt:lpstr>PID Controller Transfer Function</vt:lpstr>
      <vt:lpstr>Hidden Assumptions</vt:lpstr>
      <vt:lpstr>Disturbances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247</cp:revision>
  <dcterms:created xsi:type="dcterms:W3CDTF">2025-01-08T09:27:30Z</dcterms:created>
  <dcterms:modified xsi:type="dcterms:W3CDTF">2026-02-20T14:32:13Z</dcterms:modified>
</cp:coreProperties>
</file>

<file path=docProps/thumbnail.jpeg>
</file>